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44"/>
  </p:notesMasterIdLst>
  <p:sldIdLst>
    <p:sldId id="256" r:id="rId2"/>
    <p:sldId id="304" r:id="rId3"/>
    <p:sldId id="305" r:id="rId4"/>
    <p:sldId id="306" r:id="rId5"/>
    <p:sldId id="302" r:id="rId6"/>
    <p:sldId id="307" r:id="rId7"/>
    <p:sldId id="303" r:id="rId8"/>
    <p:sldId id="309" r:id="rId9"/>
    <p:sldId id="310" r:id="rId10"/>
    <p:sldId id="311" r:id="rId11"/>
    <p:sldId id="312" r:id="rId12"/>
    <p:sldId id="313" r:id="rId13"/>
    <p:sldId id="314" r:id="rId14"/>
    <p:sldId id="315" r:id="rId15"/>
    <p:sldId id="316" r:id="rId16"/>
    <p:sldId id="317" r:id="rId17"/>
    <p:sldId id="319" r:id="rId18"/>
    <p:sldId id="308" r:id="rId19"/>
    <p:sldId id="320" r:id="rId20"/>
    <p:sldId id="322" r:id="rId21"/>
    <p:sldId id="321" r:id="rId22"/>
    <p:sldId id="325" r:id="rId23"/>
    <p:sldId id="326" r:id="rId24"/>
    <p:sldId id="328" r:id="rId25"/>
    <p:sldId id="327" r:id="rId26"/>
    <p:sldId id="330" r:id="rId27"/>
    <p:sldId id="331" r:id="rId28"/>
    <p:sldId id="332" r:id="rId29"/>
    <p:sldId id="333" r:id="rId30"/>
    <p:sldId id="334" r:id="rId31"/>
    <p:sldId id="335" r:id="rId32"/>
    <p:sldId id="337" r:id="rId33"/>
    <p:sldId id="338" r:id="rId34"/>
    <p:sldId id="336" r:id="rId35"/>
    <p:sldId id="340" r:id="rId36"/>
    <p:sldId id="341" r:id="rId37"/>
    <p:sldId id="339" r:id="rId38"/>
    <p:sldId id="346" r:id="rId39"/>
    <p:sldId id="345" r:id="rId40"/>
    <p:sldId id="348" r:id="rId41"/>
    <p:sldId id="349" r:id="rId42"/>
    <p:sldId id="344" r:id="rId43"/>
  </p:sldIdLst>
  <p:sldSz cx="9144000" cy="5143500" type="screen16x9"/>
  <p:notesSz cx="6858000" cy="9144000"/>
  <p:embeddedFontLst>
    <p:embeddedFont>
      <p:font typeface="Atkinson Hyperlegible" panose="020B0604020202020204" charset="0"/>
      <p:regular r:id="rId45"/>
      <p:bold r:id="rId46"/>
      <p:italic r:id="rId47"/>
      <p:boldItalic r:id="rId48"/>
    </p:embeddedFont>
    <p:embeddedFont>
      <p:font typeface="Epilogue"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6550D00-58A1-43FF-8C93-20D26A5F1267}">
  <a:tblStyle styleId="{96550D00-58A1-43FF-8C93-20D26A5F12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0" autoAdjust="0"/>
    <p:restoredTop sz="81390" autoAdjust="0"/>
  </p:normalViewPr>
  <p:slideViewPr>
    <p:cSldViewPr snapToGrid="0">
      <p:cViewPr varScale="1">
        <p:scale>
          <a:sx n="122" d="100"/>
          <a:sy n="122" d="100"/>
        </p:scale>
        <p:origin x="126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s Pattichis" userId="b031dee7-13b3-4e97-86a2-6be702718b89" providerId="ADAL" clId="{13115EC7-C173-4FB0-984D-0E583979AEDD}"/>
    <pc:docChg chg="undo custSel modSld">
      <pc:chgData name="Andreas Pattichis" userId="b031dee7-13b3-4e97-86a2-6be702718b89" providerId="ADAL" clId="{13115EC7-C173-4FB0-984D-0E583979AEDD}" dt="2023-05-24T18:50:28.396" v="9" actId="478"/>
      <pc:docMkLst>
        <pc:docMk/>
      </pc:docMkLst>
      <pc:sldChg chg="addSp delSp">
        <pc:chgData name="Andreas Pattichis" userId="b031dee7-13b3-4e97-86a2-6be702718b89" providerId="ADAL" clId="{13115EC7-C173-4FB0-984D-0E583979AEDD}" dt="2023-05-24T18:50:28.396" v="9" actId="478"/>
        <pc:sldMkLst>
          <pc:docMk/>
          <pc:sldMk cId="0" sldId="256"/>
        </pc:sldMkLst>
        <pc:picChg chg="add del">
          <ac:chgData name="Andreas Pattichis" userId="b031dee7-13b3-4e97-86a2-6be702718b89" providerId="ADAL" clId="{13115EC7-C173-4FB0-984D-0E583979AEDD}" dt="2023-05-24T18:50:28.396" v="9" actId="478"/>
          <ac:picMkLst>
            <pc:docMk/>
            <pc:sldMk cId="0" sldId="256"/>
            <ac:picMk id="3" creationId="{A3A8B1C5-FD8E-4915-9D6B-E29AFC98B68B}"/>
          </ac:picMkLst>
        </pc:picChg>
      </pc:sldChg>
      <pc:sldChg chg="modSp">
        <pc:chgData name="Andreas Pattichis" userId="b031dee7-13b3-4e97-86a2-6be702718b89" providerId="ADAL" clId="{13115EC7-C173-4FB0-984D-0E583979AEDD}" dt="2023-05-24T15:57:00.656" v="1" actId="1076"/>
        <pc:sldMkLst>
          <pc:docMk/>
          <pc:sldMk cId="0" sldId="282"/>
        </pc:sldMkLst>
        <pc:spChg chg="mod">
          <ac:chgData name="Andreas Pattichis" userId="b031dee7-13b3-4e97-86a2-6be702718b89" providerId="ADAL" clId="{13115EC7-C173-4FB0-984D-0E583979AEDD}" dt="2023-05-24T15:57:00.656" v="1" actId="1076"/>
          <ac:spMkLst>
            <pc:docMk/>
            <pc:sldMk cId="0" sldId="282"/>
            <ac:spMk id="1246" creationId="{00000000-0000-0000-0000-000000000000}"/>
          </ac:spMkLst>
        </pc:spChg>
      </pc:sldChg>
      <pc:sldChg chg="addSp delSp modSp">
        <pc:chgData name="Andreas Pattichis" userId="b031dee7-13b3-4e97-86a2-6be702718b89" providerId="ADAL" clId="{13115EC7-C173-4FB0-984D-0E583979AEDD}" dt="2023-05-24T18:50:21.416" v="7" actId="20577"/>
        <pc:sldMkLst>
          <pc:docMk/>
          <pc:sldMk cId="3185055543" sldId="302"/>
        </pc:sldMkLst>
        <pc:spChg chg="del">
          <ac:chgData name="Andreas Pattichis" userId="b031dee7-13b3-4e97-86a2-6be702718b89" providerId="ADAL" clId="{13115EC7-C173-4FB0-984D-0E583979AEDD}" dt="2023-05-24T18:49:41.861" v="2" actId="478"/>
          <ac:spMkLst>
            <pc:docMk/>
            <pc:sldMk cId="3185055543" sldId="302"/>
            <ac:spMk id="4" creationId="{3FAD689C-D879-48DA-86AB-EA01C583BFD8}"/>
          </ac:spMkLst>
        </pc:spChg>
        <pc:spChg chg="add mod">
          <ac:chgData name="Andreas Pattichis" userId="b031dee7-13b3-4e97-86a2-6be702718b89" providerId="ADAL" clId="{13115EC7-C173-4FB0-984D-0E583979AEDD}" dt="2023-05-24T18:50:21.416" v="7" actId="20577"/>
          <ac:spMkLst>
            <pc:docMk/>
            <pc:sldMk cId="3185055543" sldId="302"/>
            <ac:spMk id="22" creationId="{0D617A92-6EB6-45C3-936A-3EF2DC3844AD}"/>
          </ac:spMkLst>
        </pc:spChg>
      </pc:sldChg>
    </pc:docChg>
  </pc:docChgLst>
  <pc:docChgLst>
    <pc:chgData name="Andreas Pattichis" userId="b031dee7-13b3-4e97-86a2-6be702718b89" providerId="ADAL" clId="{6C02340D-CB40-4255-B7E9-0DA15D00DDF6}"/>
    <pc:docChg chg="undo custSel addSld delSld modSld">
      <pc:chgData name="Andreas Pattichis" userId="b031dee7-13b3-4e97-86a2-6be702718b89" providerId="ADAL" clId="{6C02340D-CB40-4255-B7E9-0DA15D00DDF6}" dt="2023-05-23T13:22:49.865" v="310" actId="1076"/>
      <pc:docMkLst>
        <pc:docMk/>
      </pc:docMkLst>
      <pc:sldChg chg="addSp delSp modSp">
        <pc:chgData name="Andreas Pattichis" userId="b031dee7-13b3-4e97-86a2-6be702718b89" providerId="ADAL" clId="{6C02340D-CB40-4255-B7E9-0DA15D00DDF6}" dt="2023-05-23T13:10:26.771" v="254" actId="1076"/>
        <pc:sldMkLst>
          <pc:docMk/>
          <pc:sldMk cId="0" sldId="256"/>
        </pc:sldMkLst>
        <pc:spChg chg="add del mod">
          <ac:chgData name="Andreas Pattichis" userId="b031dee7-13b3-4e97-86a2-6be702718b89" providerId="ADAL" clId="{6C02340D-CB40-4255-B7E9-0DA15D00DDF6}" dt="2023-05-23T13:09:16.316" v="247" actId="478"/>
          <ac:spMkLst>
            <pc:docMk/>
            <pc:sldMk cId="0" sldId="256"/>
            <ac:spMk id="5" creationId="{E35740E2-3875-4D0F-8078-CDD447937355}"/>
          </ac:spMkLst>
        </pc:spChg>
        <pc:spChg chg="add mod">
          <ac:chgData name="Andreas Pattichis" userId="b031dee7-13b3-4e97-86a2-6be702718b89" providerId="ADAL" clId="{6C02340D-CB40-4255-B7E9-0DA15D00DDF6}" dt="2023-05-23T13:07:02.365" v="230" actId="20577"/>
          <ac:spMkLst>
            <pc:docMk/>
            <pc:sldMk cId="0" sldId="256"/>
            <ac:spMk id="8" creationId="{5D4862EF-7843-41E5-8056-1AE785E2911D}"/>
          </ac:spMkLst>
        </pc:spChg>
        <pc:spChg chg="add mod">
          <ac:chgData name="Andreas Pattichis" userId="b031dee7-13b3-4e97-86a2-6be702718b89" providerId="ADAL" clId="{6C02340D-CB40-4255-B7E9-0DA15D00DDF6}" dt="2023-05-23T13:06:39.894" v="202" actId="20577"/>
          <ac:spMkLst>
            <pc:docMk/>
            <pc:sldMk cId="0" sldId="256"/>
            <ac:spMk id="9" creationId="{78D61D26-4815-40EB-BC2D-4B1B50D478CB}"/>
          </ac:spMkLst>
        </pc:spChg>
        <pc:spChg chg="mod">
          <ac:chgData name="Andreas Pattichis" userId="b031dee7-13b3-4e97-86a2-6be702718b89" providerId="ADAL" clId="{6C02340D-CB40-4255-B7E9-0DA15D00DDF6}" dt="2023-05-23T13:00:49.364" v="35" actId="14100"/>
          <ac:spMkLst>
            <pc:docMk/>
            <pc:sldMk cId="0" sldId="256"/>
            <ac:spMk id="175" creationId="{00000000-0000-0000-0000-000000000000}"/>
          </ac:spMkLst>
        </pc:spChg>
        <pc:spChg chg="mod">
          <ac:chgData name="Andreas Pattichis" userId="b031dee7-13b3-4e97-86a2-6be702718b89" providerId="ADAL" clId="{6C02340D-CB40-4255-B7E9-0DA15D00DDF6}" dt="2023-05-23T13:07:13.374" v="232" actId="113"/>
          <ac:spMkLst>
            <pc:docMk/>
            <pc:sldMk cId="0" sldId="256"/>
            <ac:spMk id="176" creationId="{00000000-0000-0000-0000-000000000000}"/>
          </ac:spMkLst>
        </pc:spChg>
        <pc:spChg chg="del mod">
          <ac:chgData name="Andreas Pattichis" userId="b031dee7-13b3-4e97-86a2-6be702718b89" providerId="ADAL" clId="{6C02340D-CB40-4255-B7E9-0DA15D00DDF6}" dt="2023-05-23T13:09:14.182" v="246" actId="478"/>
          <ac:spMkLst>
            <pc:docMk/>
            <pc:sldMk cId="0" sldId="256"/>
            <ac:spMk id="177" creationId="{00000000-0000-0000-0000-000000000000}"/>
          </ac:spMkLst>
        </pc:spChg>
        <pc:spChg chg="mod">
          <ac:chgData name="Andreas Pattichis" userId="b031dee7-13b3-4e97-86a2-6be702718b89" providerId="ADAL" clId="{6C02340D-CB40-4255-B7E9-0DA15D00DDF6}" dt="2023-05-23T12:59:44.650" v="14" actId="20577"/>
          <ac:spMkLst>
            <pc:docMk/>
            <pc:sldMk cId="0" sldId="256"/>
            <ac:spMk id="179" creationId="{00000000-0000-0000-0000-000000000000}"/>
          </ac:spMkLst>
        </pc:spChg>
        <pc:picChg chg="add mod modCrop">
          <ac:chgData name="Andreas Pattichis" userId="b031dee7-13b3-4e97-86a2-6be702718b89" providerId="ADAL" clId="{6C02340D-CB40-4255-B7E9-0DA15D00DDF6}" dt="2023-05-23T13:10:26.771" v="254" actId="1076"/>
          <ac:picMkLst>
            <pc:docMk/>
            <pc:sldMk cId="0" sldId="256"/>
            <ac:picMk id="3" creationId="{A3A8B1C5-FD8E-4915-9D6B-E29AFC98B68B}"/>
          </ac:picMkLst>
        </pc:picChg>
      </pc:sldChg>
      <pc:sldChg chg="del">
        <pc:chgData name="Andreas Pattichis" userId="b031dee7-13b3-4e97-86a2-6be702718b89" providerId="ADAL" clId="{6C02340D-CB40-4255-B7E9-0DA15D00DDF6}" dt="2023-05-23T13:10:01.172" v="253" actId="2696"/>
        <pc:sldMkLst>
          <pc:docMk/>
          <pc:sldMk cId="0" sldId="257"/>
        </pc:sldMkLst>
      </pc:sldChg>
      <pc:sldChg chg="addSp delSp modSp add">
        <pc:chgData name="Andreas Pattichis" userId="b031dee7-13b3-4e97-86a2-6be702718b89" providerId="ADAL" clId="{6C02340D-CB40-4255-B7E9-0DA15D00DDF6}" dt="2023-05-23T13:22:49.865" v="310" actId="1076"/>
        <pc:sldMkLst>
          <pc:docMk/>
          <pc:sldMk cId="3185055543" sldId="302"/>
        </pc:sldMkLst>
        <pc:spChg chg="mod">
          <ac:chgData name="Andreas Pattichis" userId="b031dee7-13b3-4e97-86a2-6be702718b89" providerId="ADAL" clId="{6C02340D-CB40-4255-B7E9-0DA15D00DDF6}" dt="2023-05-23T13:22:08.294" v="305" actId="20577"/>
          <ac:spMkLst>
            <pc:docMk/>
            <pc:sldMk cId="3185055543" sldId="302"/>
            <ac:spMk id="2" creationId="{EE2EE265-F578-4BD5-A1E1-06F5DB81B965}"/>
          </ac:spMkLst>
        </pc:spChg>
        <pc:spChg chg="add mod">
          <ac:chgData name="Andreas Pattichis" userId="b031dee7-13b3-4e97-86a2-6be702718b89" providerId="ADAL" clId="{6C02340D-CB40-4255-B7E9-0DA15D00DDF6}" dt="2023-05-23T13:22:49.865" v="310" actId="1076"/>
          <ac:spMkLst>
            <pc:docMk/>
            <pc:sldMk cId="3185055543" sldId="302"/>
            <ac:spMk id="4" creationId="{3FAD689C-D879-48DA-86AB-EA01C583BFD8}"/>
          </ac:spMkLst>
        </pc:spChg>
        <pc:spChg chg="add mod">
          <ac:chgData name="Andreas Pattichis" userId="b031dee7-13b3-4e97-86a2-6be702718b89" providerId="ADAL" clId="{6C02340D-CB40-4255-B7E9-0DA15D00DDF6}" dt="2023-05-23T13:19:38.572" v="259" actId="2711"/>
          <ac:spMkLst>
            <pc:docMk/>
            <pc:sldMk cId="3185055543" sldId="302"/>
            <ac:spMk id="5" creationId="{53C39660-E842-4248-9820-58A84A0E0F3E}"/>
          </ac:spMkLst>
        </pc:spChg>
        <pc:spChg chg="add mod">
          <ac:chgData name="Andreas Pattichis" userId="b031dee7-13b3-4e97-86a2-6be702718b89" providerId="ADAL" clId="{6C02340D-CB40-4255-B7E9-0DA15D00DDF6}" dt="2023-05-23T13:19:38.572" v="259" actId="2711"/>
          <ac:spMkLst>
            <pc:docMk/>
            <pc:sldMk cId="3185055543" sldId="302"/>
            <ac:spMk id="6" creationId="{755641B0-ED8B-4ABC-89A2-3D5FFDC7BCAD}"/>
          </ac:spMkLst>
        </pc:spChg>
        <pc:spChg chg="add mod">
          <ac:chgData name="Andreas Pattichis" userId="b031dee7-13b3-4e97-86a2-6be702718b89" providerId="ADAL" clId="{6C02340D-CB40-4255-B7E9-0DA15D00DDF6}" dt="2023-05-23T13:21:10.623" v="265"/>
          <ac:spMkLst>
            <pc:docMk/>
            <pc:sldMk cId="3185055543" sldId="302"/>
            <ac:spMk id="7" creationId="{C9A35E07-2548-4EAF-8EA8-2D871C584BBB}"/>
          </ac:spMkLst>
        </pc:spChg>
        <pc:spChg chg="add mod">
          <ac:chgData name="Andreas Pattichis" userId="b031dee7-13b3-4e97-86a2-6be702718b89" providerId="ADAL" clId="{6C02340D-CB40-4255-B7E9-0DA15D00DDF6}" dt="2023-05-23T13:19:38.572" v="259" actId="2711"/>
          <ac:spMkLst>
            <pc:docMk/>
            <pc:sldMk cId="3185055543" sldId="302"/>
            <ac:spMk id="8" creationId="{31C44B41-A91A-4978-B7DB-104DEC3F2F20}"/>
          </ac:spMkLst>
        </pc:spChg>
        <pc:spChg chg="add mod">
          <ac:chgData name="Andreas Pattichis" userId="b031dee7-13b3-4e97-86a2-6be702718b89" providerId="ADAL" clId="{6C02340D-CB40-4255-B7E9-0DA15D00DDF6}" dt="2023-05-23T13:19:38.572" v="259" actId="2711"/>
          <ac:spMkLst>
            <pc:docMk/>
            <pc:sldMk cId="3185055543" sldId="302"/>
            <ac:spMk id="9" creationId="{210150E8-A60E-4542-B573-17FAC4988447}"/>
          </ac:spMkLst>
        </pc:spChg>
        <pc:spChg chg="add mod">
          <ac:chgData name="Andreas Pattichis" userId="b031dee7-13b3-4e97-86a2-6be702718b89" providerId="ADAL" clId="{6C02340D-CB40-4255-B7E9-0DA15D00DDF6}" dt="2023-05-23T13:20:59.744" v="261" actId="1076"/>
          <ac:spMkLst>
            <pc:docMk/>
            <pc:sldMk cId="3185055543" sldId="302"/>
            <ac:spMk id="10" creationId="{B6C7892C-3C5C-4872-A0EA-C7CE61EC45EC}"/>
          </ac:spMkLst>
        </pc:spChg>
        <pc:spChg chg="add mod">
          <ac:chgData name="Andreas Pattichis" userId="b031dee7-13b3-4e97-86a2-6be702718b89" providerId="ADAL" clId="{6C02340D-CB40-4255-B7E9-0DA15D00DDF6}" dt="2023-05-23T13:19:38.572" v="259" actId="2711"/>
          <ac:spMkLst>
            <pc:docMk/>
            <pc:sldMk cId="3185055543" sldId="302"/>
            <ac:spMk id="11" creationId="{A7D79C05-00D1-4A60-AE26-E9EF8DC0ADB3}"/>
          </ac:spMkLst>
        </pc:spChg>
        <pc:spChg chg="add mod">
          <ac:chgData name="Andreas Pattichis" userId="b031dee7-13b3-4e97-86a2-6be702718b89" providerId="ADAL" clId="{6C02340D-CB40-4255-B7E9-0DA15D00DDF6}" dt="2023-05-23T13:19:38.572" v="259" actId="2711"/>
          <ac:spMkLst>
            <pc:docMk/>
            <pc:sldMk cId="3185055543" sldId="302"/>
            <ac:spMk id="12" creationId="{26A5E249-A9AE-490A-B162-09ABD8C66AC2}"/>
          </ac:spMkLst>
        </pc:spChg>
        <pc:spChg chg="add mod">
          <ac:chgData name="Andreas Pattichis" userId="b031dee7-13b3-4e97-86a2-6be702718b89" providerId="ADAL" clId="{6C02340D-CB40-4255-B7E9-0DA15D00DDF6}" dt="2023-05-23T13:21:14.434" v="267"/>
          <ac:spMkLst>
            <pc:docMk/>
            <pc:sldMk cId="3185055543" sldId="302"/>
            <ac:spMk id="13" creationId="{54F03442-9C99-4286-B67F-F43F971C463E}"/>
          </ac:spMkLst>
        </pc:spChg>
        <pc:spChg chg="add mod">
          <ac:chgData name="Andreas Pattichis" userId="b031dee7-13b3-4e97-86a2-6be702718b89" providerId="ADAL" clId="{6C02340D-CB40-4255-B7E9-0DA15D00DDF6}" dt="2023-05-23T13:19:38.572" v="259" actId="2711"/>
          <ac:spMkLst>
            <pc:docMk/>
            <pc:sldMk cId="3185055543" sldId="302"/>
            <ac:spMk id="14" creationId="{959EE240-1594-4FE7-BBEC-F0DC26C18934}"/>
          </ac:spMkLst>
        </pc:spChg>
        <pc:spChg chg="add mod">
          <ac:chgData name="Andreas Pattichis" userId="b031dee7-13b3-4e97-86a2-6be702718b89" providerId="ADAL" clId="{6C02340D-CB40-4255-B7E9-0DA15D00DDF6}" dt="2023-05-23T13:19:38.572" v="259" actId="2711"/>
          <ac:spMkLst>
            <pc:docMk/>
            <pc:sldMk cId="3185055543" sldId="302"/>
            <ac:spMk id="15" creationId="{203FF22B-B19F-40E1-A45F-B21DD08DDA72}"/>
          </ac:spMkLst>
        </pc:spChg>
        <pc:spChg chg="add mod">
          <ac:chgData name="Andreas Pattichis" userId="b031dee7-13b3-4e97-86a2-6be702718b89" providerId="ADAL" clId="{6C02340D-CB40-4255-B7E9-0DA15D00DDF6}" dt="2023-05-23T13:21:06.824" v="263"/>
          <ac:spMkLst>
            <pc:docMk/>
            <pc:sldMk cId="3185055543" sldId="302"/>
            <ac:spMk id="16" creationId="{2BA25E79-689A-4108-89D6-ECD4C2488EC9}"/>
          </ac:spMkLst>
        </pc:spChg>
        <pc:spChg chg="add mod">
          <ac:chgData name="Andreas Pattichis" userId="b031dee7-13b3-4e97-86a2-6be702718b89" providerId="ADAL" clId="{6C02340D-CB40-4255-B7E9-0DA15D00DDF6}" dt="2023-05-23T13:19:38.572" v="259" actId="2711"/>
          <ac:spMkLst>
            <pc:docMk/>
            <pc:sldMk cId="3185055543" sldId="302"/>
            <ac:spMk id="17" creationId="{3BFA6D69-B004-4DDD-B634-B38AA61BD570}"/>
          </ac:spMkLst>
        </pc:spChg>
        <pc:spChg chg="add mod">
          <ac:chgData name="Andreas Pattichis" userId="b031dee7-13b3-4e97-86a2-6be702718b89" providerId="ADAL" clId="{6C02340D-CB40-4255-B7E9-0DA15D00DDF6}" dt="2023-05-23T13:19:38.572" v="259" actId="2711"/>
          <ac:spMkLst>
            <pc:docMk/>
            <pc:sldMk cId="3185055543" sldId="302"/>
            <ac:spMk id="18" creationId="{B1025DC6-6765-4E6E-9D04-43E2AFF3F99B}"/>
          </ac:spMkLst>
        </pc:spChg>
        <pc:spChg chg="add mod">
          <ac:chgData name="Andreas Pattichis" userId="b031dee7-13b3-4e97-86a2-6be702718b89" providerId="ADAL" clId="{6C02340D-CB40-4255-B7E9-0DA15D00DDF6}" dt="2023-05-23T13:19:38.572" v="259" actId="2711"/>
          <ac:spMkLst>
            <pc:docMk/>
            <pc:sldMk cId="3185055543" sldId="302"/>
            <ac:spMk id="19" creationId="{8414F482-6DC0-4156-A0D0-52D18ED2A82A}"/>
          </ac:spMkLst>
        </pc:spChg>
        <pc:spChg chg="add mod">
          <ac:chgData name="Andreas Pattichis" userId="b031dee7-13b3-4e97-86a2-6be702718b89" providerId="ADAL" clId="{6C02340D-CB40-4255-B7E9-0DA15D00DDF6}" dt="2023-05-23T13:19:38.572" v="259" actId="2711"/>
          <ac:spMkLst>
            <pc:docMk/>
            <pc:sldMk cId="3185055543" sldId="302"/>
            <ac:spMk id="20" creationId="{AB204D98-9867-4E21-8EA4-12F104BE05FA}"/>
          </ac:spMkLst>
        </pc:spChg>
        <pc:spChg chg="add mod">
          <ac:chgData name="Andreas Pattichis" userId="b031dee7-13b3-4e97-86a2-6be702718b89" providerId="ADAL" clId="{6C02340D-CB40-4255-B7E9-0DA15D00DDF6}" dt="2023-05-23T13:19:38.572" v="259" actId="2711"/>
          <ac:spMkLst>
            <pc:docMk/>
            <pc:sldMk cId="3185055543" sldId="302"/>
            <ac:spMk id="21" creationId="{633E9DC9-7141-41BB-BE35-754E017F0282}"/>
          </ac:spMkLst>
        </pc:spChg>
        <pc:spChg chg="add del mod">
          <ac:chgData name="Andreas Pattichis" userId="b031dee7-13b3-4e97-86a2-6be702718b89" providerId="ADAL" clId="{6C02340D-CB40-4255-B7E9-0DA15D00DDF6}" dt="2023-05-23T13:21:37.324" v="271" actId="478"/>
          <ac:spMkLst>
            <pc:docMk/>
            <pc:sldMk cId="3185055543" sldId="302"/>
            <ac:spMk id="22" creationId="{8D23E812-70F2-4F87-9CC2-938D7F2B8A25}"/>
          </ac:spMkLst>
        </pc:spChg>
      </pc:sldChg>
      <pc:sldChg chg="add del">
        <pc:chgData name="Andreas Pattichis" userId="b031dee7-13b3-4e97-86a2-6be702718b89" providerId="ADAL" clId="{6C02340D-CB40-4255-B7E9-0DA15D00DDF6}" dt="2023-05-23T13:13:34.743" v="256"/>
        <pc:sldMkLst>
          <pc:docMk/>
          <pc:sldMk cId="4025566275" sldId="3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Kalisperisma</a:t>
            </a:r>
            <a:r>
              <a:rPr lang="en-GB" dirty="0"/>
              <a:t> kai </a:t>
            </a:r>
            <a:r>
              <a:rPr lang="en-GB" dirty="0" err="1"/>
              <a:t>pios</a:t>
            </a:r>
            <a:r>
              <a:rPr lang="en-GB" dirty="0"/>
              <a:t> </a:t>
            </a:r>
            <a:r>
              <a:rPr lang="en-GB" dirty="0" err="1"/>
              <a:t>eimai</a:t>
            </a:r>
            <a:r>
              <a:rPr lang="en-GB" dirty="0"/>
              <a:t> k to </a:t>
            </a:r>
            <a:r>
              <a:rPr lang="en-GB" dirty="0" err="1"/>
              <a:t>thema</a:t>
            </a:r>
            <a:r>
              <a:rPr lang="en-GB" dirty="0"/>
              <a:t> </a:t>
            </a:r>
            <a:r>
              <a:rPr lang="en-GB" dirty="0" err="1"/>
              <a:t>mou</a:t>
            </a: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Efxaristies</a:t>
            </a:r>
            <a:r>
              <a:rPr lang="en-GB" dirty="0"/>
              <a:t> </a:t>
            </a:r>
            <a:r>
              <a:rPr lang="en-GB" dirty="0" err="1"/>
              <a:t>sto</a:t>
            </a:r>
            <a:r>
              <a:rPr lang="en-GB" dirty="0"/>
              <a:t> </a:t>
            </a:r>
            <a:r>
              <a:rPr lang="en-GB" dirty="0" err="1"/>
              <a:t>koino</a:t>
            </a:r>
            <a:r>
              <a:rPr lang="en-GB" dirty="0"/>
              <a:t> an </a:t>
            </a:r>
            <a:r>
              <a:rPr lang="en-GB" dirty="0" err="1"/>
              <a:t>exei</a:t>
            </a:r>
            <a:r>
              <a:rPr lang="en-GB" dirty="0"/>
              <a:t> k </a:t>
            </a:r>
            <a:r>
              <a:rPr lang="en-GB" dirty="0" err="1"/>
              <a:t>stous</a:t>
            </a:r>
            <a:r>
              <a:rPr lang="en-GB" dirty="0"/>
              <a:t> supervisors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10 sec discussion on title kai paw para </a:t>
            </a:r>
            <a:r>
              <a:rPr lang="en-GB" dirty="0" err="1"/>
              <a:t>katw</a:t>
            </a:r>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GB" dirty="0"/>
              <a:t>Talk about the dataset</a:t>
            </a:r>
          </a:p>
          <a:p>
            <a:r>
              <a:rPr lang="en-GB" dirty="0"/>
              <a:t>Explain the different continual learning scenarios maybe</a:t>
            </a:r>
          </a:p>
          <a:p>
            <a:pPr lvl="1"/>
            <a:r>
              <a:rPr lang="en-GB" dirty="0"/>
              <a:t>New Instances</a:t>
            </a:r>
          </a:p>
          <a:p>
            <a:pPr lvl="1"/>
            <a:r>
              <a:rPr lang="en-GB" dirty="0"/>
              <a:t>New Classes</a:t>
            </a:r>
          </a:p>
          <a:p>
            <a:r>
              <a:rPr lang="en-GB" dirty="0"/>
              <a:t>This will lead to say the NICv2 – 391 (probably skip this, no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8945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2d0f337790_4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2d0f337790_4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Anafernw</a:t>
            </a:r>
            <a:r>
              <a:rPr lang="en-GB" dirty="0"/>
              <a:t> </a:t>
            </a:r>
            <a:r>
              <a:rPr lang="en-GB" dirty="0" err="1"/>
              <a:t>ligo</a:t>
            </a:r>
            <a:r>
              <a:rPr lang="en-GB" dirty="0"/>
              <a:t> tis 4 </a:t>
            </a:r>
            <a:r>
              <a:rPr lang="en-GB" dirty="0" err="1"/>
              <a:t>katigories</a:t>
            </a:r>
            <a:r>
              <a:rPr lang="en-GB" dirty="0"/>
              <a:t> kai lew 1-2 apo ta bullets (skip this no time). Lew </a:t>
            </a:r>
            <a:r>
              <a:rPr lang="en-GB" dirty="0" err="1"/>
              <a:t>oti</a:t>
            </a:r>
            <a:r>
              <a:rPr lang="en-GB" dirty="0"/>
              <a:t> Rehearsal mas </a:t>
            </a:r>
            <a:r>
              <a:rPr lang="en-GB" dirty="0" err="1"/>
              <a:t>niazei</a:t>
            </a:r>
            <a:r>
              <a:rPr lang="en-GB" dirty="0"/>
              <a:t> </a:t>
            </a:r>
            <a:r>
              <a:rPr lang="en-GB" dirty="0" err="1"/>
              <a:t>emas</a:t>
            </a:r>
            <a:r>
              <a:rPr lang="en-GB" dirty="0"/>
              <a:t> </a:t>
            </a:r>
            <a:r>
              <a:rPr lang="en-GB" dirty="0" err="1"/>
              <a:t>dioti</a:t>
            </a:r>
            <a:r>
              <a:rPr lang="en-GB" dirty="0"/>
              <a:t> </a:t>
            </a:r>
            <a:r>
              <a:rPr lang="en-GB" dirty="0" err="1"/>
              <a:t>kanume</a:t>
            </a:r>
            <a:r>
              <a:rPr lang="en-GB" dirty="0"/>
              <a:t> random kai latent replay</a:t>
            </a:r>
            <a:endParaRPr dirty="0"/>
          </a:p>
        </p:txBody>
      </p:sp>
    </p:spTree>
    <p:extLst>
      <p:ext uri="{BB962C8B-B14F-4D97-AF65-F5344CB8AC3E}">
        <p14:creationId xmlns:p14="http://schemas.microsoft.com/office/powerpoint/2010/main" val="245382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2d0f337790_4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2d0f337790_4_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Perigrafw</a:t>
            </a:r>
            <a:r>
              <a:rPr lang="en-GB" dirty="0"/>
              <a:t> tin </a:t>
            </a:r>
            <a:r>
              <a:rPr lang="en-GB" dirty="0" err="1"/>
              <a:t>domi</a:t>
            </a:r>
            <a:r>
              <a:rPr lang="en-GB" dirty="0"/>
              <a:t> </a:t>
            </a:r>
            <a:r>
              <a:rPr lang="en-GB" dirty="0" err="1"/>
              <a:t>tou</a:t>
            </a:r>
            <a:r>
              <a:rPr lang="en-GB" dirty="0"/>
              <a:t> model</a:t>
            </a:r>
            <a:endParaRPr dirty="0"/>
          </a:p>
        </p:txBody>
      </p:sp>
    </p:spTree>
    <p:extLst>
      <p:ext uri="{BB962C8B-B14F-4D97-AF65-F5344CB8AC3E}">
        <p14:creationId xmlns:p14="http://schemas.microsoft.com/office/powerpoint/2010/main" val="2154042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cc435f1c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cc435f1c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338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2d0f337790_4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2d0f337790_4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Talk for latent replay first since 2</a:t>
            </a:r>
            <a:r>
              <a:rPr lang="en-GB" baseline="30000" dirty="0"/>
              <a:t>nd</a:t>
            </a:r>
            <a:r>
              <a:rPr lang="en-GB" dirty="0"/>
              <a:t> is continuation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To pool conv5_4 kai input </a:t>
            </a:r>
            <a:r>
              <a:rPr lang="en-GB" dirty="0" err="1"/>
              <a:t>dixnei</a:t>
            </a:r>
            <a:r>
              <a:rPr lang="en-GB" dirty="0"/>
              <a:t> to layer </a:t>
            </a:r>
            <a:r>
              <a:rPr lang="en-GB" dirty="0" err="1"/>
              <a:t>pou</a:t>
            </a:r>
            <a:r>
              <a:rPr lang="en-GB" dirty="0"/>
              <a:t> </a:t>
            </a:r>
            <a:r>
              <a:rPr lang="en-GB" dirty="0" err="1"/>
              <a:t>ginontai</a:t>
            </a:r>
            <a:r>
              <a:rPr lang="en-GB" dirty="0"/>
              <a:t> save ta features </a:t>
            </a:r>
            <a:r>
              <a:rPr lang="en-GB" dirty="0" err="1"/>
              <a:t>twn</a:t>
            </a:r>
            <a:r>
              <a:rPr lang="en-GB" dirty="0"/>
              <a:t> </a:t>
            </a:r>
            <a:r>
              <a:rPr lang="en-GB" dirty="0" err="1"/>
              <a:t>eikonon</a:t>
            </a:r>
            <a:r>
              <a:rPr lang="en-GB" dirty="0"/>
              <a:t> se replay buffer.</a:t>
            </a:r>
            <a:endParaRPr dirty="0"/>
          </a:p>
        </p:txBody>
      </p:sp>
    </p:spTree>
    <p:extLst>
      <p:ext uri="{BB962C8B-B14F-4D97-AF65-F5344CB8AC3E}">
        <p14:creationId xmlns:p14="http://schemas.microsoft.com/office/powerpoint/2010/main" val="1954201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2d0f337790_4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2d0f337790_4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Just describe slide</a:t>
            </a:r>
            <a:endParaRPr dirty="0"/>
          </a:p>
        </p:txBody>
      </p:sp>
    </p:spTree>
    <p:extLst>
      <p:ext uri="{BB962C8B-B14F-4D97-AF65-F5344CB8AC3E}">
        <p14:creationId xmlns:p14="http://schemas.microsoft.com/office/powerpoint/2010/main" val="1763583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2d0f337790_4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2d0f337790_4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Again simply describe slide</a:t>
            </a:r>
            <a:endParaRPr dirty="0"/>
          </a:p>
        </p:txBody>
      </p:sp>
    </p:spTree>
    <p:extLst>
      <p:ext uri="{BB962C8B-B14F-4D97-AF65-F5344CB8AC3E}">
        <p14:creationId xmlns:p14="http://schemas.microsoft.com/office/powerpoint/2010/main" val="1396836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cc435f1c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cc435f1c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Na </a:t>
            </a:r>
            <a:r>
              <a:rPr lang="en-GB" dirty="0" err="1"/>
              <a:t>anaferw</a:t>
            </a:r>
            <a:r>
              <a:rPr lang="en-GB" dirty="0"/>
              <a:t> </a:t>
            </a:r>
            <a:r>
              <a:rPr lang="en-GB" dirty="0" err="1"/>
              <a:t>oti</a:t>
            </a:r>
            <a:r>
              <a:rPr lang="en-GB" dirty="0"/>
              <a:t> </a:t>
            </a:r>
            <a:r>
              <a:rPr lang="en-GB" dirty="0" err="1"/>
              <a:t>tha</a:t>
            </a:r>
            <a:r>
              <a:rPr lang="en-GB" dirty="0"/>
              <a:t> </a:t>
            </a:r>
            <a:r>
              <a:rPr lang="en-GB" dirty="0" err="1"/>
              <a:t>dume</a:t>
            </a:r>
            <a:r>
              <a:rPr lang="en-GB" dirty="0"/>
              <a:t> </a:t>
            </a:r>
            <a:r>
              <a:rPr lang="en-GB" dirty="0" err="1"/>
              <a:t>pws</a:t>
            </a:r>
            <a:r>
              <a:rPr lang="en-GB" dirty="0"/>
              <a:t> </a:t>
            </a:r>
            <a:r>
              <a:rPr lang="en-GB" dirty="0" err="1"/>
              <a:t>dulevei</a:t>
            </a:r>
            <a:r>
              <a:rPr lang="en-GB" dirty="0"/>
              <a:t> I </a:t>
            </a:r>
            <a:r>
              <a:rPr lang="en-GB" dirty="0" err="1"/>
              <a:t>efarmogi</a:t>
            </a:r>
            <a:r>
              <a:rPr lang="en-GB" dirty="0"/>
              <a:t>, </a:t>
            </a:r>
            <a:r>
              <a:rPr lang="en-GB" dirty="0" err="1"/>
              <a:t>ti</a:t>
            </a:r>
            <a:r>
              <a:rPr lang="en-GB" dirty="0"/>
              <a:t> </a:t>
            </a:r>
            <a:r>
              <a:rPr lang="en-GB" dirty="0" err="1"/>
              <a:t>pleonektimata</a:t>
            </a:r>
            <a:r>
              <a:rPr lang="en-GB" dirty="0"/>
              <a:t> mas </a:t>
            </a:r>
            <a:r>
              <a:rPr lang="en-GB" dirty="0" err="1"/>
              <a:t>prosferei</a:t>
            </a:r>
            <a:r>
              <a:rPr lang="en-GB" dirty="0"/>
              <a:t> I </a:t>
            </a:r>
            <a:r>
              <a:rPr lang="en-GB" dirty="0" err="1"/>
              <a:t>kainurgia</a:t>
            </a:r>
            <a:r>
              <a:rPr lang="en-GB" dirty="0"/>
              <a:t> </a:t>
            </a:r>
            <a:r>
              <a:rPr lang="en-GB" dirty="0" err="1"/>
              <a:t>efarmogi</a:t>
            </a:r>
            <a:r>
              <a:rPr lang="en-GB" dirty="0"/>
              <a:t>, kai </a:t>
            </a:r>
            <a:r>
              <a:rPr lang="en-GB" dirty="0" err="1"/>
              <a:t>pws</a:t>
            </a:r>
            <a:r>
              <a:rPr lang="en-GB" dirty="0"/>
              <a:t> tin </a:t>
            </a:r>
            <a:r>
              <a:rPr lang="en-GB" dirty="0" err="1"/>
              <a:t>kaname</a:t>
            </a:r>
            <a:r>
              <a:rPr lang="en-GB" dirty="0"/>
              <a:t> expand </a:t>
            </a:r>
            <a:r>
              <a:rPr lang="en-GB" dirty="0" err="1"/>
              <a:t>gia</a:t>
            </a:r>
            <a:r>
              <a:rPr lang="en-GB" dirty="0"/>
              <a:t> </a:t>
            </a:r>
            <a:r>
              <a:rPr lang="en-GB" dirty="0" err="1"/>
              <a:t>na</a:t>
            </a:r>
            <a:r>
              <a:rPr lang="en-GB" dirty="0"/>
              <a:t> </a:t>
            </a:r>
            <a:r>
              <a:rPr lang="en-GB" dirty="0" err="1"/>
              <a:t>exume</a:t>
            </a:r>
            <a:r>
              <a:rPr lang="en-GB" dirty="0"/>
              <a:t> </a:t>
            </a:r>
            <a:r>
              <a:rPr lang="en-GB"/>
              <a:t>continual learning</a:t>
            </a:r>
            <a:endParaRPr dirty="0"/>
          </a:p>
        </p:txBody>
      </p:sp>
    </p:spTree>
    <p:extLst>
      <p:ext uri="{BB962C8B-B14F-4D97-AF65-F5344CB8AC3E}">
        <p14:creationId xmlns:p14="http://schemas.microsoft.com/office/powerpoint/2010/main" val="1111994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Milw</a:t>
            </a:r>
            <a:r>
              <a:rPr lang="en-GB" dirty="0"/>
              <a:t> </a:t>
            </a:r>
            <a:r>
              <a:rPr lang="en-GB" dirty="0" err="1"/>
              <a:t>ligo</a:t>
            </a:r>
            <a:r>
              <a:rPr lang="en-GB" dirty="0"/>
              <a:t> </a:t>
            </a:r>
            <a:r>
              <a:rPr lang="en-GB" dirty="0" err="1"/>
              <a:t>gia</a:t>
            </a:r>
            <a:r>
              <a:rPr lang="en-GB" dirty="0"/>
              <a:t> to app, ta </a:t>
            </a:r>
            <a:r>
              <a:rPr lang="en-GB" dirty="0" err="1"/>
              <a:t>aristera</a:t>
            </a:r>
            <a:r>
              <a:rPr lang="en-GB" dirty="0"/>
              <a:t>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Meta anaphora se transfer learning mobilenetv2 </a:t>
            </a:r>
            <a:r>
              <a:rPr lang="en-GB" dirty="0" err="1"/>
              <a:t>oti</a:t>
            </a:r>
            <a:r>
              <a:rPr lang="en-GB" dirty="0"/>
              <a:t> </a:t>
            </a:r>
            <a:r>
              <a:rPr lang="en-GB" dirty="0" err="1"/>
              <a:t>einai</a:t>
            </a:r>
            <a:r>
              <a:rPr lang="en-GB" dirty="0"/>
              <a:t> to body mas</a:t>
            </a:r>
            <a:endParaRPr dirty="0"/>
          </a:p>
        </p:txBody>
      </p:sp>
    </p:spTree>
    <p:extLst>
      <p:ext uri="{BB962C8B-B14F-4D97-AF65-F5344CB8AC3E}">
        <p14:creationId xmlns:p14="http://schemas.microsoft.com/office/powerpoint/2010/main" val="857906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827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Simandiko</a:t>
            </a:r>
            <a:r>
              <a:rPr lang="en-GB" dirty="0"/>
              <a:t> </a:t>
            </a:r>
            <a:r>
              <a:rPr lang="en-GB" dirty="0" err="1"/>
              <a:t>na</a:t>
            </a:r>
            <a:r>
              <a:rPr lang="en-GB" dirty="0"/>
              <a:t> min </a:t>
            </a:r>
            <a:r>
              <a:rPr lang="en-GB" dirty="0" err="1"/>
              <a:t>milisw</a:t>
            </a:r>
            <a:r>
              <a:rPr lang="en-GB" dirty="0"/>
              <a:t> poli </a:t>
            </a:r>
            <a:r>
              <a:rPr lang="en-GB" dirty="0" err="1"/>
              <a:t>ora</a:t>
            </a:r>
            <a:r>
              <a:rPr lang="en-GB" dirty="0"/>
              <a:t> </a:t>
            </a:r>
            <a:r>
              <a:rPr lang="en-GB" dirty="0" err="1"/>
              <a:t>edw</a:t>
            </a:r>
            <a:r>
              <a:rPr lang="en-GB" dirty="0"/>
              <a:t> </a:t>
            </a:r>
            <a:r>
              <a:rPr lang="en-GB" dirty="0" err="1"/>
              <a:t>dioti</a:t>
            </a:r>
            <a:r>
              <a:rPr lang="en-GB" dirty="0"/>
              <a:t> den </a:t>
            </a:r>
            <a:r>
              <a:rPr lang="en-GB" dirty="0" err="1"/>
              <a:t>tha</a:t>
            </a:r>
            <a:r>
              <a:rPr lang="en-GB" dirty="0"/>
              <a:t> </a:t>
            </a:r>
            <a:r>
              <a:rPr lang="en-GB" dirty="0" err="1"/>
              <a:t>prolavw</a:t>
            </a:r>
            <a:r>
              <a:rPr lang="en-GB" dirty="0"/>
              <a:t> meta. </a:t>
            </a:r>
            <a:r>
              <a:rPr lang="en-GB" dirty="0" err="1"/>
              <a:t>Grafw</a:t>
            </a:r>
            <a:r>
              <a:rPr lang="en-GB" dirty="0"/>
              <a:t> mono ta </a:t>
            </a:r>
            <a:r>
              <a:rPr lang="en-GB" dirty="0" err="1"/>
              <a:t>simantika</a:t>
            </a:r>
            <a:r>
              <a:rPr lang="en-GB" dirty="0"/>
              <a:t> </a:t>
            </a:r>
            <a:r>
              <a:rPr lang="en-GB" dirty="0" err="1"/>
              <a:t>idalios</a:t>
            </a:r>
            <a:r>
              <a:rPr lang="en-GB" dirty="0"/>
              <a:t> </a:t>
            </a:r>
            <a:r>
              <a:rPr lang="en-GB" dirty="0" err="1"/>
              <a:t>tha</a:t>
            </a:r>
            <a:r>
              <a:rPr lang="en-GB" dirty="0"/>
              <a:t> </a:t>
            </a:r>
            <a:r>
              <a:rPr lang="en-GB" dirty="0" err="1"/>
              <a:t>milaw</a:t>
            </a:r>
            <a:r>
              <a:rPr lang="en-GB" dirty="0"/>
              <a:t> poli </a:t>
            </a:r>
            <a:r>
              <a:rPr lang="en-GB" dirty="0" err="1"/>
              <a:t>ora</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Apla</a:t>
            </a:r>
            <a:r>
              <a:rPr lang="en-GB" dirty="0"/>
              <a:t> </a:t>
            </a:r>
            <a:r>
              <a:rPr lang="en-GB" dirty="0" err="1"/>
              <a:t>etsi</a:t>
            </a:r>
            <a:r>
              <a:rPr lang="en-GB" dirty="0"/>
              <a:t> </a:t>
            </a:r>
            <a:r>
              <a:rPr lang="en-GB" dirty="0" err="1"/>
              <a:t>mia</a:t>
            </a:r>
            <a:r>
              <a:rPr lang="en-GB" dirty="0"/>
              <a:t> </a:t>
            </a:r>
            <a:r>
              <a:rPr lang="en-GB" dirty="0" err="1"/>
              <a:t>sintomi</a:t>
            </a:r>
            <a:r>
              <a:rPr lang="en-GB" dirty="0"/>
              <a:t> anaphora </a:t>
            </a:r>
            <a:r>
              <a:rPr lang="en-GB" dirty="0" err="1"/>
              <a:t>tu</a:t>
            </a:r>
            <a:r>
              <a:rPr lang="en-GB" dirty="0"/>
              <a:t> </a:t>
            </a:r>
            <a:r>
              <a:rPr lang="en-GB" dirty="0" err="1"/>
              <a:t>oti</a:t>
            </a:r>
            <a:r>
              <a:rPr lang="en-GB" dirty="0"/>
              <a:t> to cl </a:t>
            </a:r>
            <a:r>
              <a:rPr lang="en-GB" dirty="0" err="1"/>
              <a:t>einai</a:t>
            </a:r>
            <a:r>
              <a:rPr lang="en-GB" dirty="0"/>
              <a:t> I </a:t>
            </a:r>
            <a:r>
              <a:rPr lang="en-GB" dirty="0" err="1"/>
              <a:t>dinatotita</a:t>
            </a:r>
            <a:r>
              <a:rPr lang="en-GB" dirty="0"/>
              <a:t> machine learning </a:t>
            </a:r>
            <a:r>
              <a:rPr lang="en-GB" dirty="0" err="1"/>
              <a:t>sistimatwn</a:t>
            </a:r>
            <a:r>
              <a:rPr lang="en-GB" dirty="0"/>
              <a:t> </a:t>
            </a:r>
            <a:r>
              <a:rPr lang="en-GB" dirty="0" err="1"/>
              <a:t>na</a:t>
            </a:r>
            <a:r>
              <a:rPr lang="en-GB" dirty="0"/>
              <a:t> </a:t>
            </a:r>
            <a:r>
              <a:rPr lang="en-GB" dirty="0" err="1"/>
              <a:t>mathenun</a:t>
            </a:r>
            <a:r>
              <a:rPr lang="en-GB" dirty="0"/>
              <a:t> </a:t>
            </a:r>
            <a:r>
              <a:rPr lang="en-GB" dirty="0" err="1"/>
              <a:t>sinexws</a:t>
            </a:r>
            <a:r>
              <a:rPr lang="en-GB" dirty="0"/>
              <a:t> kai </a:t>
            </a:r>
            <a:r>
              <a:rPr lang="en-GB" dirty="0" err="1"/>
              <a:t>na</a:t>
            </a:r>
            <a:r>
              <a:rPr lang="en-GB" dirty="0"/>
              <a:t> </a:t>
            </a:r>
            <a:r>
              <a:rPr lang="en-GB" dirty="0" err="1"/>
              <a:t>prosarmozonte</a:t>
            </a:r>
            <a:r>
              <a:rPr lang="en-GB" dirty="0"/>
              <a:t> se </a:t>
            </a:r>
            <a:r>
              <a:rPr lang="en-GB" dirty="0" err="1"/>
              <a:t>nea</a:t>
            </a:r>
            <a:r>
              <a:rPr lang="en-GB" dirty="0"/>
              <a:t> </a:t>
            </a:r>
            <a:r>
              <a:rPr lang="en-GB" dirty="0" err="1"/>
              <a:t>dedomena</a:t>
            </a:r>
            <a:r>
              <a:rPr lang="en-GB" dirty="0"/>
              <a:t> me tin </a:t>
            </a:r>
            <a:r>
              <a:rPr lang="en-GB" dirty="0" err="1"/>
              <a:t>parodo</a:t>
            </a:r>
            <a:r>
              <a:rPr lang="en-GB" dirty="0"/>
              <a:t> </a:t>
            </a:r>
            <a:r>
              <a:rPr lang="en-GB" dirty="0" err="1"/>
              <a:t>tu</a:t>
            </a:r>
            <a:r>
              <a:rPr lang="en-GB" dirty="0"/>
              <a:t> </a:t>
            </a:r>
            <a:r>
              <a:rPr lang="en-GB" dirty="0" err="1"/>
              <a:t>xronou</a:t>
            </a:r>
            <a:r>
              <a:rPr lang="en-GB" dirty="0"/>
              <a:t> </a:t>
            </a:r>
            <a:r>
              <a:rPr lang="en-GB" dirty="0" err="1"/>
              <a:t>xwris</a:t>
            </a:r>
            <a:r>
              <a:rPr lang="en-GB" dirty="0"/>
              <a:t> </a:t>
            </a:r>
            <a:r>
              <a:rPr lang="en-GB" dirty="0" err="1"/>
              <a:t>na</a:t>
            </a:r>
            <a:r>
              <a:rPr lang="en-GB" dirty="0"/>
              <a:t> </a:t>
            </a:r>
            <a:r>
              <a:rPr lang="en-GB" dirty="0" err="1"/>
              <a:t>ksexasun</a:t>
            </a:r>
            <a:r>
              <a:rPr lang="en-GB" dirty="0"/>
              <a:t> tin </a:t>
            </a:r>
            <a:r>
              <a:rPr lang="en-GB" dirty="0" err="1"/>
              <a:t>proigumeni</a:t>
            </a:r>
            <a:r>
              <a:rPr lang="en-GB" dirty="0"/>
              <a:t> </a:t>
            </a:r>
            <a:r>
              <a:rPr lang="en-GB" dirty="0" err="1"/>
              <a:t>gnwsi</a:t>
            </a:r>
            <a:r>
              <a:rPr lang="en-GB" dirty="0"/>
              <a:t> </a:t>
            </a:r>
            <a:r>
              <a:rPr lang="en-GB" dirty="0" err="1"/>
              <a:t>pou</a:t>
            </a:r>
            <a:r>
              <a:rPr lang="en-GB" dirty="0"/>
              <a:t> </a:t>
            </a:r>
            <a:r>
              <a:rPr lang="en-GB" dirty="0" err="1"/>
              <a:t>apektisan</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Sto</a:t>
            </a:r>
            <a:r>
              <a:rPr lang="en-GB" dirty="0"/>
              <a:t> traditional ml </a:t>
            </a:r>
            <a:r>
              <a:rPr lang="en-GB" dirty="0" err="1"/>
              <a:t>sinithos</a:t>
            </a:r>
            <a:r>
              <a:rPr lang="en-GB" dirty="0"/>
              <a:t> </a:t>
            </a:r>
            <a:r>
              <a:rPr lang="en-GB" dirty="0" err="1"/>
              <a:t>ekpedevumen</a:t>
            </a:r>
            <a:r>
              <a:rPr lang="en-GB" dirty="0"/>
              <a:t> ta </a:t>
            </a:r>
            <a:r>
              <a:rPr lang="en-GB" dirty="0" err="1"/>
              <a:t>modela</a:t>
            </a:r>
            <a:r>
              <a:rPr lang="en-GB" dirty="0"/>
              <a:t> me </a:t>
            </a:r>
            <a:r>
              <a:rPr lang="en-GB" dirty="0" err="1"/>
              <a:t>statika</a:t>
            </a:r>
            <a:r>
              <a:rPr lang="en-GB" dirty="0"/>
              <a:t> datasets kai </a:t>
            </a:r>
            <a:r>
              <a:rPr lang="en-GB" dirty="0" err="1"/>
              <a:t>ipothetume</a:t>
            </a:r>
            <a:r>
              <a:rPr lang="en-GB" dirty="0"/>
              <a:t> </a:t>
            </a:r>
            <a:r>
              <a:rPr lang="en-GB" dirty="0" err="1"/>
              <a:t>oti</a:t>
            </a:r>
            <a:r>
              <a:rPr lang="en-GB" dirty="0"/>
              <a:t> ola ta training data </a:t>
            </a:r>
            <a:r>
              <a:rPr lang="en-GB" dirty="0" err="1"/>
              <a:t>einai</a:t>
            </a:r>
            <a:r>
              <a:rPr lang="en-GB" dirty="0"/>
              <a:t> </a:t>
            </a:r>
            <a:r>
              <a:rPr lang="en-GB" dirty="0" err="1"/>
              <a:t>diathesima</a:t>
            </a:r>
            <a:r>
              <a:rPr lang="en-GB" dirty="0"/>
              <a:t> apo tin </a:t>
            </a:r>
            <a:r>
              <a:rPr lang="en-GB" dirty="0" err="1"/>
              <a:t>arxi</a:t>
            </a:r>
            <a:r>
              <a:rPr lang="en-GB" dirty="0"/>
              <a: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err="1"/>
              <a:t>Exume</a:t>
            </a:r>
            <a:r>
              <a:rPr lang="en-GB" dirty="0"/>
              <a:t> </a:t>
            </a:r>
            <a:r>
              <a:rPr lang="en-GB" dirty="0" err="1"/>
              <a:t>senaria</a:t>
            </a:r>
            <a:r>
              <a:rPr lang="en-GB" dirty="0"/>
              <a:t> </a:t>
            </a:r>
            <a:r>
              <a:rPr lang="en-GB" dirty="0" err="1"/>
              <a:t>opou</a:t>
            </a:r>
            <a:r>
              <a:rPr lang="en-GB" dirty="0"/>
              <a:t> ta data </a:t>
            </a:r>
            <a:r>
              <a:rPr lang="en-GB" dirty="0" err="1"/>
              <a:t>allazun</a:t>
            </a:r>
            <a:r>
              <a:rPr lang="en-GB" dirty="0"/>
              <a:t> </a:t>
            </a:r>
            <a:r>
              <a:rPr lang="en-GB" dirty="0" err="1"/>
              <a:t>dinamika</a:t>
            </a:r>
            <a:r>
              <a:rPr lang="en-GB" dirty="0"/>
              <a:t> kai </a:t>
            </a:r>
            <a:r>
              <a:rPr lang="en-GB" dirty="0" err="1"/>
              <a:t>emfanizontai</a:t>
            </a:r>
            <a:r>
              <a:rPr lang="en-GB" dirty="0"/>
              <a:t> se </a:t>
            </a:r>
            <a:r>
              <a:rPr lang="en-GB" dirty="0" err="1"/>
              <a:t>metepita</a:t>
            </a:r>
            <a:r>
              <a:rPr lang="en-GB" dirty="0"/>
              <a:t> </a:t>
            </a:r>
            <a:r>
              <a:rPr lang="en-GB" dirty="0" err="1"/>
              <a:t>xronikes</a:t>
            </a:r>
            <a:r>
              <a:rPr lang="en-GB" dirty="0"/>
              <a:t> </a:t>
            </a:r>
            <a:r>
              <a:rPr lang="en-GB" dirty="0" err="1"/>
              <a:t>stigmes</a:t>
            </a:r>
            <a:r>
              <a:rPr lang="en-GB" dirty="0"/>
              <a:t>. Se </a:t>
            </a:r>
            <a:r>
              <a:rPr lang="en-GB" dirty="0" err="1"/>
              <a:t>etsi</a:t>
            </a:r>
            <a:r>
              <a:rPr lang="en-GB" dirty="0"/>
              <a:t> </a:t>
            </a:r>
            <a:r>
              <a:rPr lang="en-GB" dirty="0" err="1"/>
              <a:t>periptoseis</a:t>
            </a:r>
            <a:r>
              <a:rPr lang="en-GB" dirty="0"/>
              <a:t> </a:t>
            </a:r>
            <a:r>
              <a:rPr lang="en-GB" dirty="0" err="1"/>
              <a:t>tha</a:t>
            </a:r>
            <a:r>
              <a:rPr lang="en-GB" dirty="0"/>
              <a:t> </a:t>
            </a:r>
            <a:r>
              <a:rPr lang="en-GB" dirty="0" err="1"/>
              <a:t>eprepe</a:t>
            </a:r>
            <a:r>
              <a:rPr lang="en-GB" dirty="0"/>
              <a:t> </a:t>
            </a:r>
            <a:r>
              <a:rPr lang="en-GB" dirty="0" err="1"/>
              <a:t>kathe</a:t>
            </a:r>
            <a:r>
              <a:rPr lang="en-GB" dirty="0"/>
              <a:t> fora </a:t>
            </a:r>
            <a:r>
              <a:rPr lang="en-GB" dirty="0" err="1"/>
              <a:t>na</a:t>
            </a:r>
            <a:r>
              <a:rPr lang="en-GB" dirty="0"/>
              <a:t> </a:t>
            </a:r>
            <a:r>
              <a:rPr lang="en-GB" dirty="0" err="1"/>
              <a:t>kanume</a:t>
            </a:r>
            <a:r>
              <a:rPr lang="en-GB" dirty="0"/>
              <a:t> retrain </a:t>
            </a:r>
            <a:r>
              <a:rPr lang="en-GB" dirty="0" err="1"/>
              <a:t>olo</a:t>
            </a:r>
            <a:r>
              <a:rPr lang="en-GB" dirty="0"/>
              <a:t> to </a:t>
            </a:r>
            <a:r>
              <a:rPr lang="en-GB" dirty="0" err="1"/>
              <a:t>mondelo</a:t>
            </a:r>
            <a:r>
              <a:rPr lang="en-GB" dirty="0"/>
              <a:t> me ola ta </a:t>
            </a:r>
            <a:r>
              <a:rPr lang="en-GB" dirty="0" err="1"/>
              <a:t>dedomena</a:t>
            </a:r>
            <a:r>
              <a:rPr lang="en-GB" dirty="0"/>
              <a:t> </a:t>
            </a:r>
            <a:r>
              <a:rPr lang="en-GB" dirty="0" err="1"/>
              <a:t>pou</a:t>
            </a:r>
            <a:r>
              <a:rPr lang="en-GB" dirty="0"/>
              <a:t> </a:t>
            </a:r>
            <a:r>
              <a:rPr lang="en-GB" dirty="0" err="1"/>
              <a:t>exume</a:t>
            </a:r>
            <a:r>
              <a:rPr lang="en-GB" dirty="0"/>
              <a:t> </a:t>
            </a:r>
            <a:r>
              <a:rPr lang="en-GB" dirty="0" err="1"/>
              <a:t>kathe</a:t>
            </a:r>
            <a:r>
              <a:rPr lang="en-GB" dirty="0"/>
              <a:t> </a:t>
            </a:r>
            <a:r>
              <a:rPr lang="en-GB" dirty="0" err="1"/>
              <a:t>xroniki</a:t>
            </a:r>
            <a:r>
              <a:rPr lang="en-GB" dirty="0"/>
              <a:t> stigma </a:t>
            </a:r>
            <a:r>
              <a:rPr lang="en-GB" dirty="0" err="1"/>
              <a:t>kati</a:t>
            </a:r>
            <a:r>
              <a:rPr lang="en-GB" dirty="0"/>
              <a:t> </a:t>
            </a:r>
            <a:r>
              <a:rPr lang="en-GB" dirty="0" err="1"/>
              <a:t>pou</a:t>
            </a:r>
            <a:r>
              <a:rPr lang="en-GB" dirty="0"/>
              <a:t> </a:t>
            </a:r>
            <a:r>
              <a:rPr lang="en-GB" dirty="0" err="1"/>
              <a:t>einai</a:t>
            </a:r>
            <a:r>
              <a:rPr lang="en-GB" dirty="0"/>
              <a:t> poli time consuming kai computationally expensive. </a:t>
            </a:r>
            <a:r>
              <a:rPr lang="en-GB" dirty="0" err="1"/>
              <a:t>Edw</a:t>
            </a:r>
            <a:r>
              <a:rPr lang="en-GB" dirty="0"/>
              <a:t> </a:t>
            </a:r>
            <a:r>
              <a:rPr lang="en-GB" dirty="0" err="1"/>
              <a:t>erxete</a:t>
            </a:r>
            <a:r>
              <a:rPr lang="en-GB" dirty="0"/>
              <a:t> to continual learning </a:t>
            </a:r>
            <a:r>
              <a:rPr lang="en-GB" dirty="0" err="1"/>
              <a:t>pou</a:t>
            </a:r>
            <a:r>
              <a:rPr lang="en-GB" dirty="0"/>
              <a:t> mas </a:t>
            </a:r>
            <a:r>
              <a:rPr lang="en-GB" dirty="0" err="1"/>
              <a:t>epitrepei</a:t>
            </a:r>
            <a:r>
              <a:rPr lang="en-GB" dirty="0"/>
              <a:t> </a:t>
            </a:r>
            <a:r>
              <a:rPr lang="en-GB" dirty="0" err="1"/>
              <a:t>na</a:t>
            </a:r>
            <a:r>
              <a:rPr lang="en-GB" dirty="0"/>
              <a:t> </a:t>
            </a:r>
            <a:r>
              <a:rPr lang="en-GB" dirty="0" err="1"/>
              <a:t>kanume</a:t>
            </a:r>
            <a:r>
              <a:rPr lang="en-GB" dirty="0"/>
              <a:t> retrain kai </a:t>
            </a:r>
            <a:r>
              <a:rPr lang="en-GB" dirty="0" err="1"/>
              <a:t>na</a:t>
            </a:r>
            <a:r>
              <a:rPr lang="en-GB" dirty="0"/>
              <a:t> </a:t>
            </a:r>
            <a:r>
              <a:rPr lang="en-GB" dirty="0" err="1"/>
              <a:t>prosarmozume</a:t>
            </a:r>
            <a:r>
              <a:rPr lang="en-GB" dirty="0"/>
              <a:t> to </a:t>
            </a:r>
            <a:r>
              <a:rPr lang="en-GB" dirty="0" err="1"/>
              <a:t>modelo</a:t>
            </a:r>
            <a:r>
              <a:rPr lang="en-GB" dirty="0"/>
              <a:t> mas se real-world </a:t>
            </a:r>
            <a:r>
              <a:rPr lang="en-GB" dirty="0" err="1"/>
              <a:t>scenaria</a:t>
            </a:r>
            <a:r>
              <a:rPr lang="en-GB" dirty="0"/>
              <a:t> me non stationary data </a:t>
            </a:r>
            <a:r>
              <a:rPr lang="en-GB" dirty="0" err="1"/>
              <a:t>xwris</a:t>
            </a:r>
            <a:r>
              <a:rPr lang="en-GB" dirty="0"/>
              <a:t> </a:t>
            </a:r>
            <a:r>
              <a:rPr lang="en-GB" dirty="0" err="1"/>
              <a:t>na</a:t>
            </a:r>
            <a:r>
              <a:rPr lang="en-GB" dirty="0"/>
              <a:t> </a:t>
            </a:r>
            <a:r>
              <a:rPr lang="en-GB" dirty="0" err="1"/>
              <a:t>xriazete</a:t>
            </a:r>
            <a:r>
              <a:rPr lang="en-GB" dirty="0"/>
              <a:t> </a:t>
            </a:r>
            <a:r>
              <a:rPr lang="en-GB" dirty="0" err="1"/>
              <a:t>na</a:t>
            </a:r>
            <a:r>
              <a:rPr lang="en-GB" dirty="0"/>
              <a:t> </a:t>
            </a:r>
            <a:r>
              <a:rPr lang="en-GB" dirty="0" err="1"/>
              <a:t>kanume</a:t>
            </a:r>
            <a:r>
              <a:rPr lang="en-GB" dirty="0"/>
              <a:t> </a:t>
            </a:r>
            <a:r>
              <a:rPr lang="en-GB" dirty="0" err="1"/>
              <a:t>epanekpedefsi</a:t>
            </a:r>
            <a:r>
              <a:rPr lang="en-GB" dirty="0"/>
              <a:t> </a:t>
            </a:r>
            <a:r>
              <a:rPr lang="en-GB" dirty="0" err="1"/>
              <a:t>kathe</a:t>
            </a:r>
            <a:r>
              <a:rPr lang="en-GB" dirty="0"/>
              <a:t> fora se ola ta data.</a:t>
            </a:r>
            <a:endParaRPr dirty="0"/>
          </a:p>
        </p:txBody>
      </p:sp>
    </p:spTree>
    <p:extLst>
      <p:ext uri="{BB962C8B-B14F-4D97-AF65-F5344CB8AC3E}">
        <p14:creationId xmlns:p14="http://schemas.microsoft.com/office/powerpoint/2010/main" val="190901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Simplified model management vs old app where you had separate .</a:t>
            </a:r>
            <a:r>
              <a:rPr lang="en-GB" dirty="0" err="1"/>
              <a:t>tfmodels</a:t>
            </a:r>
            <a:r>
              <a:rPr lang="en-GB" dirty="0"/>
              <a:t> for optimizer, initialization, inference, training and bottleneck was super complex procedure.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err="1"/>
              <a:t>Apla</a:t>
            </a:r>
            <a:r>
              <a:rPr lang="en-GB" dirty="0"/>
              <a:t> </a:t>
            </a:r>
            <a:r>
              <a:rPr lang="en-GB" dirty="0" err="1"/>
              <a:t>perigrafi</a:t>
            </a:r>
            <a:r>
              <a:rPr lang="en-GB" dirty="0"/>
              <a:t>, </a:t>
            </a:r>
            <a:r>
              <a:rPr lang="en-GB" dirty="0" err="1"/>
              <a:t>tha</a:t>
            </a:r>
            <a:r>
              <a:rPr lang="en-GB" dirty="0"/>
              <a:t> </a:t>
            </a:r>
            <a:r>
              <a:rPr lang="en-GB" dirty="0" err="1"/>
              <a:t>ithela</a:t>
            </a:r>
            <a:r>
              <a:rPr lang="en-GB" dirty="0"/>
              <a:t> </a:t>
            </a:r>
            <a:r>
              <a:rPr lang="en-GB" dirty="0" err="1"/>
              <a:t>na</a:t>
            </a:r>
            <a:r>
              <a:rPr lang="en-GB" dirty="0"/>
              <a:t> </a:t>
            </a:r>
            <a:r>
              <a:rPr lang="en-GB" dirty="0" err="1"/>
              <a:t>anaferw</a:t>
            </a:r>
            <a:r>
              <a:rPr lang="en-GB" dirty="0"/>
              <a:t> </a:t>
            </a:r>
            <a:r>
              <a:rPr lang="en-GB" dirty="0" err="1"/>
              <a:t>sto</a:t>
            </a:r>
            <a:r>
              <a:rPr lang="en-GB" dirty="0"/>
              <a:t> 4 </a:t>
            </a:r>
            <a:r>
              <a:rPr lang="en-GB" dirty="0" err="1"/>
              <a:t>oti</a:t>
            </a:r>
            <a:r>
              <a:rPr lang="en-GB" dirty="0"/>
              <a:t> </a:t>
            </a:r>
            <a:r>
              <a:rPr lang="en-GB" dirty="0" err="1"/>
              <a:t>exume</a:t>
            </a:r>
            <a:r>
              <a:rPr lang="en-GB" dirty="0"/>
              <a:t> signatures </a:t>
            </a:r>
            <a:r>
              <a:rPr lang="en-GB" dirty="0" err="1"/>
              <a:t>sta</a:t>
            </a:r>
            <a:r>
              <a:rPr lang="en-GB" dirty="0"/>
              <a:t> functions.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To 6 </a:t>
            </a:r>
            <a:r>
              <a:rPr lang="en-GB" dirty="0" err="1"/>
              <a:t>einai</a:t>
            </a:r>
            <a:r>
              <a:rPr lang="en-GB" dirty="0"/>
              <a:t> </a:t>
            </a:r>
            <a:r>
              <a:rPr lang="en-GB" dirty="0" err="1"/>
              <a:t>vasika</a:t>
            </a:r>
            <a:r>
              <a:rPr lang="en-GB" dirty="0"/>
              <a:t> </a:t>
            </a:r>
            <a:r>
              <a:rPr lang="en-GB" dirty="0" err="1"/>
              <a:t>sinopsismos</a:t>
            </a:r>
            <a:r>
              <a:rPr lang="en-GB" dirty="0"/>
              <a:t> </a:t>
            </a:r>
            <a:r>
              <a:rPr lang="en-GB" dirty="0" err="1"/>
              <a:t>olwn</a:t>
            </a:r>
            <a:r>
              <a:rPr lang="en-GB" dirty="0"/>
              <a:t> </a:t>
            </a:r>
            <a:r>
              <a:rPr lang="en-GB" dirty="0" err="1"/>
              <a:t>oti</a:t>
            </a:r>
            <a:r>
              <a:rPr lang="en-GB" dirty="0"/>
              <a:t> </a:t>
            </a:r>
            <a:r>
              <a:rPr lang="en-GB" dirty="0" err="1"/>
              <a:t>einai</a:t>
            </a:r>
            <a:r>
              <a:rPr lang="en-GB" dirty="0"/>
              <a:t> easier</a:t>
            </a:r>
            <a:endParaRPr lang="LID4096"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9745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87967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50 samples from each class, trained both models using all 200 samples (no replay occurred)</a:t>
            </a:r>
            <a:endParaRPr dirty="0"/>
          </a:p>
        </p:txBody>
      </p:sp>
    </p:spTree>
    <p:extLst>
      <p:ext uri="{BB962C8B-B14F-4D97-AF65-F5344CB8AC3E}">
        <p14:creationId xmlns:p14="http://schemas.microsoft.com/office/powerpoint/2010/main" val="17594138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1780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Training both models with 200 samples total. replay buffer filled with 40 samples (20%)</a:t>
            </a:r>
          </a:p>
          <a:p>
            <a:pPr marL="0" lvl="0" indent="0" algn="l" rtl="0">
              <a:spcBef>
                <a:spcPts val="0"/>
              </a:spcBef>
              <a:spcAft>
                <a:spcPts val="0"/>
              </a:spcAft>
              <a:buNone/>
            </a:pPr>
            <a:r>
              <a:rPr lang="en-GB" dirty="0"/>
              <a:t>Train again with 20 new samples per class (80total) </a:t>
            </a:r>
          </a:p>
          <a:p>
            <a:pPr marL="0" lvl="0" indent="0" algn="l" rtl="0">
              <a:spcBef>
                <a:spcPts val="0"/>
              </a:spcBef>
              <a:spcAft>
                <a:spcPts val="0"/>
              </a:spcAft>
              <a:buNone/>
            </a:pPr>
            <a:r>
              <a:rPr lang="en-GB" dirty="0"/>
              <a:t>	In the cl model, the new training is done with the replay buffer samples as well</a:t>
            </a:r>
            <a:endParaRPr dirty="0"/>
          </a:p>
        </p:txBody>
      </p:sp>
    </p:spTree>
    <p:extLst>
      <p:ext uri="{BB962C8B-B14F-4D97-AF65-F5344CB8AC3E}">
        <p14:creationId xmlns:p14="http://schemas.microsoft.com/office/powerpoint/2010/main" val="3750270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more natural setting. Incrementally introduce classes.</a:t>
            </a:r>
          </a:p>
          <a:p>
            <a:pPr marL="0" lvl="0" indent="0" algn="l" rtl="0">
              <a:spcBef>
                <a:spcPts val="0"/>
              </a:spcBef>
              <a:spcAft>
                <a:spcPts val="0"/>
              </a:spcAft>
              <a:buNone/>
            </a:pPr>
            <a:r>
              <a:rPr lang="en-GB" dirty="0"/>
              <a:t>50 samples for each class and train. Then introduce next class train, etc. 10 samples from each class are added every time to the replay buffer.</a:t>
            </a:r>
          </a:p>
        </p:txBody>
      </p:sp>
    </p:spTree>
    <p:extLst>
      <p:ext uri="{BB962C8B-B14F-4D97-AF65-F5344CB8AC3E}">
        <p14:creationId xmlns:p14="http://schemas.microsoft.com/office/powerpoint/2010/main" val="2170966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cc435f1c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cc435f1c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6731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Apla</a:t>
            </a:r>
            <a:r>
              <a:rPr lang="en-GB" dirty="0"/>
              <a:t> ta lew</a:t>
            </a:r>
            <a:endParaRPr dirty="0"/>
          </a:p>
        </p:txBody>
      </p:sp>
    </p:spTree>
    <p:extLst>
      <p:ext uri="{BB962C8B-B14F-4D97-AF65-F5344CB8AC3E}">
        <p14:creationId xmlns:p14="http://schemas.microsoft.com/office/powerpoint/2010/main" val="2514575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Apla</a:t>
            </a:r>
            <a:r>
              <a:rPr lang="en-GB" dirty="0"/>
              <a:t> ta lew</a:t>
            </a:r>
            <a:endParaRPr dirty="0"/>
          </a:p>
        </p:txBody>
      </p:sp>
    </p:spTree>
    <p:extLst>
      <p:ext uri="{BB962C8B-B14F-4D97-AF65-F5344CB8AC3E}">
        <p14:creationId xmlns:p14="http://schemas.microsoft.com/office/powerpoint/2010/main" val="1960234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Two-step training process:</a:t>
            </a:r>
          </a:p>
          <a:p>
            <a:pPr marL="0" lvl="0" indent="0" algn="l" rtl="0">
              <a:spcBef>
                <a:spcPts val="0"/>
              </a:spcBef>
              <a:spcAft>
                <a:spcPts val="0"/>
              </a:spcAft>
              <a:buNone/>
            </a:pPr>
            <a:r>
              <a:rPr lang="en-GB" dirty="0"/>
              <a:t>	First new training samples for 3 epochs</a:t>
            </a:r>
          </a:p>
          <a:p>
            <a:pPr marL="0" lvl="0" indent="0" algn="l" rtl="0">
              <a:spcBef>
                <a:spcPts val="0"/>
              </a:spcBef>
              <a:spcAft>
                <a:spcPts val="0"/>
              </a:spcAft>
              <a:buNone/>
            </a:pPr>
            <a:r>
              <a:rPr lang="en-GB" dirty="0"/>
              <a:t>	Then replay buffer samples for 1 epoch</a:t>
            </a:r>
            <a:endParaRPr dirty="0"/>
          </a:p>
        </p:txBody>
      </p:sp>
    </p:spTree>
    <p:extLst>
      <p:ext uri="{BB962C8B-B14F-4D97-AF65-F5344CB8AC3E}">
        <p14:creationId xmlns:p14="http://schemas.microsoft.com/office/powerpoint/2010/main" val="121931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Lew </a:t>
            </a:r>
            <a:r>
              <a:rPr lang="en-GB" dirty="0" err="1"/>
              <a:t>ti</a:t>
            </a:r>
            <a:r>
              <a:rPr lang="en-GB" dirty="0"/>
              <a:t> extra </a:t>
            </a:r>
            <a:r>
              <a:rPr lang="en-GB" dirty="0" err="1"/>
              <a:t>apetiseis</a:t>
            </a:r>
            <a:r>
              <a:rPr lang="en-GB" dirty="0"/>
              <a:t> </a:t>
            </a:r>
            <a:r>
              <a:rPr lang="en-GB" dirty="0" err="1"/>
              <a:t>exume</a:t>
            </a:r>
            <a:r>
              <a:rPr lang="en-GB" dirty="0"/>
              <a:t> apo ta cl models mas </a:t>
            </a:r>
            <a:r>
              <a:rPr lang="en-GB" dirty="0" err="1"/>
              <a:t>sto</a:t>
            </a:r>
            <a:r>
              <a:rPr lang="en-GB" dirty="0"/>
              <a:t> context </a:t>
            </a:r>
            <a:r>
              <a:rPr lang="en-GB" dirty="0" err="1"/>
              <a:t>pou</a:t>
            </a:r>
            <a:r>
              <a:rPr lang="en-GB" dirty="0"/>
              <a:t> </a:t>
            </a:r>
            <a:r>
              <a:rPr lang="en-GB" dirty="0" err="1"/>
              <a:t>thelume</a:t>
            </a:r>
            <a:r>
              <a:rPr lang="en-GB" dirty="0"/>
              <a:t> </a:t>
            </a:r>
            <a:r>
              <a:rPr lang="en-GB" dirty="0" err="1"/>
              <a:t>na</a:t>
            </a:r>
            <a:r>
              <a:rPr lang="en-GB" dirty="0"/>
              <a:t> </a:t>
            </a:r>
            <a:r>
              <a:rPr lang="en-GB" dirty="0" err="1"/>
              <a:t>ginun</a:t>
            </a:r>
            <a:r>
              <a:rPr lang="en-GB" dirty="0"/>
              <a:t> deployed on Edge.</a:t>
            </a:r>
            <a:endParaRPr dirty="0"/>
          </a:p>
        </p:txBody>
      </p:sp>
    </p:spTree>
    <p:extLst>
      <p:ext uri="{BB962C8B-B14F-4D97-AF65-F5344CB8AC3E}">
        <p14:creationId xmlns:p14="http://schemas.microsoft.com/office/powerpoint/2010/main" val="27500533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Discuss the new algorithm approach and why it performs better</a:t>
            </a:r>
          </a:p>
          <a:p>
            <a:pPr marL="0" lvl="0" indent="0" algn="l" rtl="0">
              <a:spcBef>
                <a:spcPts val="0"/>
              </a:spcBef>
              <a:spcAft>
                <a:spcPts val="0"/>
              </a:spcAft>
              <a:buNone/>
            </a:pPr>
            <a:r>
              <a:rPr lang="en-GB" dirty="0"/>
              <a:t>Mentioning of CORe50 that at the end we show previous classes again</a:t>
            </a:r>
            <a:endParaRPr dirty="0"/>
          </a:p>
        </p:txBody>
      </p:sp>
    </p:spTree>
    <p:extLst>
      <p:ext uri="{BB962C8B-B14F-4D97-AF65-F5344CB8AC3E}">
        <p14:creationId xmlns:p14="http://schemas.microsoft.com/office/powerpoint/2010/main" val="3505361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Explain the strategy. Can mention the paper that introduced it but clarify that ours is a bit different since it has to do with moving layers from body to head</a:t>
            </a:r>
            <a:endParaRPr dirty="0"/>
          </a:p>
        </p:txBody>
      </p:sp>
    </p:spTree>
    <p:extLst>
      <p:ext uri="{BB962C8B-B14F-4D97-AF65-F5344CB8AC3E}">
        <p14:creationId xmlns:p14="http://schemas.microsoft.com/office/powerpoint/2010/main" val="2732641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Discuss the different learning rates. Original was 0.00005, higher one is definitely needed to help with training of the head.</a:t>
            </a:r>
          </a:p>
          <a:p>
            <a:pPr marL="0" lvl="0" indent="0" algn="l" rtl="0">
              <a:spcBef>
                <a:spcPts val="0"/>
              </a:spcBef>
              <a:spcAft>
                <a:spcPts val="0"/>
              </a:spcAft>
              <a:buNone/>
            </a:pPr>
            <a:r>
              <a:rPr lang="en-GB" dirty="0"/>
              <a:t>Too much increase in learning rate and we have misclassifications</a:t>
            </a:r>
            <a:endParaRPr dirty="0"/>
          </a:p>
        </p:txBody>
      </p:sp>
    </p:spTree>
    <p:extLst>
      <p:ext uri="{BB962C8B-B14F-4D97-AF65-F5344CB8AC3E}">
        <p14:creationId xmlns:p14="http://schemas.microsoft.com/office/powerpoint/2010/main" val="1601341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Discussion of the more hidden layers passed to the head we get a better accuracy but the increase is not linear</a:t>
            </a:r>
            <a:endParaRPr dirty="0"/>
          </a:p>
        </p:txBody>
      </p:sp>
    </p:spTree>
    <p:extLst>
      <p:ext uri="{BB962C8B-B14F-4D97-AF65-F5344CB8AC3E}">
        <p14:creationId xmlns:p14="http://schemas.microsoft.com/office/powerpoint/2010/main" val="57336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Buffer sizes did not increase accuracies</a:t>
            </a:r>
          </a:p>
          <a:p>
            <a:pPr marL="0" lvl="0" indent="0" algn="l" rtl="0">
              <a:spcBef>
                <a:spcPts val="0"/>
              </a:spcBef>
              <a:spcAft>
                <a:spcPts val="0"/>
              </a:spcAft>
              <a:buNone/>
            </a:pPr>
            <a:r>
              <a:rPr lang="en-GB" dirty="0"/>
              <a:t>What they did help however is making the model much more stable</a:t>
            </a:r>
            <a:endParaRPr dirty="0"/>
          </a:p>
        </p:txBody>
      </p:sp>
    </p:spTree>
    <p:extLst>
      <p:ext uri="{BB962C8B-B14F-4D97-AF65-F5344CB8AC3E}">
        <p14:creationId xmlns:p14="http://schemas.microsoft.com/office/powerpoint/2010/main" val="3319569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Compare results. Basically ours achieves better accuracy than all of the different replay buffer sizes used in the previous work.</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Of course moving hidden layers adds complexity on the head for on-device training so we study further the trade-offs for moving different layers</a:t>
            </a:r>
            <a:endParaRPr dirty="0"/>
          </a:p>
        </p:txBody>
      </p:sp>
    </p:spTree>
    <p:extLst>
      <p:ext uri="{BB962C8B-B14F-4D97-AF65-F5344CB8AC3E}">
        <p14:creationId xmlns:p14="http://schemas.microsoft.com/office/powerpoint/2010/main" val="1683050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Compare results. Mention that our results come close to the optimal layer but they used different model the AR1*.</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Also:</a:t>
            </a:r>
          </a:p>
          <a:p>
            <a:pPr marL="0" lvl="0" indent="0" algn="l" rtl="0">
              <a:spcBef>
                <a:spcPts val="0"/>
              </a:spcBef>
              <a:spcAft>
                <a:spcPts val="0"/>
              </a:spcAft>
              <a:buNone/>
            </a:pPr>
            <a:r>
              <a:rPr lang="en-GB" dirty="0"/>
              <a:t>Conv6/</a:t>
            </a:r>
            <a:r>
              <a:rPr lang="en-GB" dirty="0" err="1"/>
              <a:t>dw</a:t>
            </a:r>
            <a:r>
              <a:rPr lang="en-GB" dirty="0"/>
              <a:t> is the 3rd hidden layer so it goes 5</a:t>
            </a:r>
            <a:r>
              <a:rPr lang="en-GB" baseline="30000" dirty="0"/>
              <a:t>th</a:t>
            </a:r>
            <a:r>
              <a:rPr lang="en-GB" dirty="0"/>
              <a:t>, 7</a:t>
            </a:r>
            <a:r>
              <a:rPr lang="en-GB" baseline="30000" dirty="0"/>
              <a:t>th</a:t>
            </a:r>
            <a:r>
              <a:rPr lang="en-GB" dirty="0"/>
              <a:t>, 9th (bold one), 11, 13, 15 and then from the input layer (all mobileNetv1 layers are 28 which mean he does latent replay to up half of the network)</a:t>
            </a:r>
            <a:endParaRPr lang="en-GB" baseline="30000" dirty="0"/>
          </a:p>
        </p:txBody>
      </p:sp>
    </p:spTree>
    <p:extLst>
      <p:ext uri="{BB962C8B-B14F-4D97-AF65-F5344CB8AC3E}">
        <p14:creationId xmlns:p14="http://schemas.microsoft.com/office/powerpoint/2010/main" val="3128053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cc435f1c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cc435f1c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694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2d0f337790_4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2d0f337790_4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Discuss points</a:t>
            </a:r>
            <a:endParaRPr dirty="0"/>
          </a:p>
        </p:txBody>
      </p:sp>
    </p:spTree>
    <p:extLst>
      <p:ext uri="{BB962C8B-B14F-4D97-AF65-F5344CB8AC3E}">
        <p14:creationId xmlns:p14="http://schemas.microsoft.com/office/powerpoint/2010/main" val="4573296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cc435f1c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cc435f1c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862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2d0f337790_4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2d0f337790_4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Apla</a:t>
            </a:r>
            <a:r>
              <a:rPr lang="en-GB" dirty="0"/>
              <a:t> </a:t>
            </a:r>
            <a:r>
              <a:rPr lang="en-GB" dirty="0" err="1"/>
              <a:t>tha</a:t>
            </a:r>
            <a:r>
              <a:rPr lang="en-GB" dirty="0"/>
              <a:t> </a:t>
            </a:r>
            <a:r>
              <a:rPr lang="en-GB" dirty="0" err="1"/>
              <a:t>milisw</a:t>
            </a:r>
            <a:r>
              <a:rPr lang="en-GB" dirty="0"/>
              <a:t> </a:t>
            </a:r>
            <a:r>
              <a:rPr lang="en-GB" dirty="0" err="1"/>
              <a:t>ligo</a:t>
            </a:r>
            <a:r>
              <a:rPr lang="en-GB" dirty="0"/>
              <a:t> </a:t>
            </a:r>
            <a:r>
              <a:rPr lang="en-GB" dirty="0" err="1"/>
              <a:t>gia</a:t>
            </a:r>
            <a:r>
              <a:rPr lang="en-GB" dirty="0"/>
              <a:t> </a:t>
            </a:r>
            <a:r>
              <a:rPr lang="en-GB" dirty="0" err="1"/>
              <a:t>afta</a:t>
            </a:r>
            <a:r>
              <a:rPr lang="en-GB" dirty="0"/>
              <a:t> ta points </a:t>
            </a:r>
            <a:r>
              <a:rPr lang="en-GB" dirty="0" err="1"/>
              <a:t>pou</a:t>
            </a:r>
            <a:r>
              <a:rPr lang="en-GB" dirty="0"/>
              <a:t> </a:t>
            </a:r>
            <a:r>
              <a:rPr lang="en-GB" dirty="0" err="1"/>
              <a:t>vlepw</a:t>
            </a:r>
            <a:r>
              <a:rPr lang="en-GB" dirty="0"/>
              <a:t> kai </a:t>
            </a:r>
            <a:r>
              <a:rPr lang="en-GB" dirty="0" err="1"/>
              <a:t>na</a:t>
            </a:r>
            <a:r>
              <a:rPr lang="en-GB" dirty="0"/>
              <a:t> pw </a:t>
            </a:r>
            <a:r>
              <a:rPr lang="en-GB" dirty="0" err="1"/>
              <a:t>oti</a:t>
            </a:r>
            <a:r>
              <a:rPr lang="en-GB" dirty="0"/>
              <a:t> to thesis </a:t>
            </a:r>
            <a:r>
              <a:rPr lang="en-GB" dirty="0" err="1"/>
              <a:t>exei</a:t>
            </a:r>
            <a:r>
              <a:rPr lang="en-GB" dirty="0"/>
              <a:t> 2 </a:t>
            </a:r>
            <a:r>
              <a:rPr lang="en-GB" dirty="0" err="1"/>
              <a:t>ptixes</a:t>
            </a:r>
            <a:endParaRPr dirty="0"/>
          </a:p>
        </p:txBody>
      </p:sp>
    </p:spTree>
    <p:extLst>
      <p:ext uri="{BB962C8B-B14F-4D97-AF65-F5344CB8AC3E}">
        <p14:creationId xmlns:p14="http://schemas.microsoft.com/office/powerpoint/2010/main" val="1073606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Expand classes since we proved to get a decent accuracy with the CORe50 dataset (50 classes)</a:t>
            </a:r>
            <a:endParaRPr lang="LID4096"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89117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1</a:t>
            </a:r>
            <a:r>
              <a:rPr lang="en-GB" baseline="30000" dirty="0"/>
              <a:t>st</a:t>
            </a:r>
            <a:r>
              <a:rPr lang="en-GB" dirty="0"/>
              <a:t> – Different optimizers, variable learning rates etc.</a:t>
            </a:r>
            <a:endParaRPr lang="LID4096" dirty="0"/>
          </a:p>
          <a:p>
            <a:pPr marL="0" lvl="0" indent="0" algn="l" rtl="0">
              <a:spcBef>
                <a:spcPts val="0"/>
              </a:spcBef>
              <a:spcAft>
                <a:spcPts val="0"/>
              </a:spcAft>
              <a:buNone/>
            </a:pPr>
            <a:r>
              <a:rPr lang="en-GB" dirty="0"/>
              <a:t>2</a:t>
            </a:r>
            <a:r>
              <a:rPr lang="en-GB" baseline="30000" dirty="0"/>
              <a:t>nd</a:t>
            </a:r>
            <a:r>
              <a:rPr lang="en-GB" dirty="0"/>
              <a:t> – Should experiment more with the replacement method, what if a lot of new classes appear after many training batches (bring it in context of the app). Maybe we need to perform a soft/hard reset etc?</a:t>
            </a:r>
          </a:p>
          <a:p>
            <a:pPr marL="0" lvl="0" indent="0" algn="l" rtl="0">
              <a:spcBef>
                <a:spcPts val="0"/>
              </a:spcBef>
              <a:spcAft>
                <a:spcPts val="0"/>
              </a:spcAft>
              <a:buNone/>
            </a:pPr>
            <a:r>
              <a:rPr lang="en-GB" dirty="0"/>
              <a:t>3</a:t>
            </a:r>
            <a:r>
              <a:rPr lang="en-GB" baseline="30000" dirty="0"/>
              <a:t>rd</a:t>
            </a:r>
            <a:r>
              <a:rPr lang="en-GB" dirty="0"/>
              <a:t> – have class-balancing of samples in replay buffer. Could increase accuracy but not sure because we add a lot of increased complexity</a:t>
            </a:r>
          </a:p>
          <a:p>
            <a:pPr marL="0" lvl="0" indent="0" algn="l" rtl="0">
              <a:spcBef>
                <a:spcPts val="0"/>
              </a:spcBef>
              <a:spcAft>
                <a:spcPts val="0"/>
              </a:spcAft>
              <a:buNone/>
            </a:pPr>
            <a:r>
              <a:rPr lang="en-GB" dirty="0"/>
              <a:t>4</a:t>
            </a:r>
            <a:r>
              <a:rPr lang="en-GB" baseline="30000" dirty="0"/>
              <a:t>th</a:t>
            </a:r>
            <a:r>
              <a:rPr lang="en-GB" dirty="0"/>
              <a:t> – We didn’t increase our replay size and remained at 3000 samples. Other papers have experimented with sizes of 500, 1000, 1500, 3000 etc. We can see what the optimal size it to have decent accuracy without a really big buffer size and utilize the exact one for our application.</a:t>
            </a:r>
            <a:endParaRPr dirty="0"/>
          </a:p>
        </p:txBody>
      </p:sp>
    </p:spTree>
    <p:extLst>
      <p:ext uri="{BB962C8B-B14F-4D97-AF65-F5344CB8AC3E}">
        <p14:creationId xmlns:p14="http://schemas.microsoft.com/office/powerpoint/2010/main" val="2022981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An </a:t>
            </a:r>
            <a:r>
              <a:rPr lang="en-GB" dirty="0" err="1"/>
              <a:t>iparxei</a:t>
            </a:r>
            <a:r>
              <a:rPr lang="en-GB" dirty="0"/>
              <a:t> </a:t>
            </a:r>
            <a:r>
              <a:rPr lang="en-GB" dirty="0" err="1"/>
              <a:t>opiadipote</a:t>
            </a:r>
            <a:r>
              <a:rPr lang="en-GB" dirty="0"/>
              <a:t> </a:t>
            </a:r>
            <a:r>
              <a:rPr lang="en-GB" dirty="0" err="1"/>
              <a:t>erwtisi</a:t>
            </a:r>
            <a:r>
              <a:rPr lang="en-GB" dirty="0"/>
              <a:t> </a:t>
            </a:r>
            <a:r>
              <a:rPr lang="en-GB" dirty="0" err="1"/>
              <a:t>mporeite</a:t>
            </a:r>
            <a:r>
              <a:rPr lang="en-GB" dirty="0"/>
              <a:t> </a:t>
            </a:r>
            <a:r>
              <a:rPr lang="en-GB" dirty="0" err="1"/>
              <a:t>na</a:t>
            </a:r>
            <a:r>
              <a:rPr lang="en-GB" dirty="0"/>
              <a:t> </a:t>
            </a:r>
            <a:r>
              <a:rPr lang="en-GB" dirty="0" err="1"/>
              <a:t>rwtisete</a:t>
            </a:r>
            <a:r>
              <a:rPr lang="en-GB" dirty="0"/>
              <a:t> </a:t>
            </a:r>
            <a:r>
              <a:rPr lang="en-GB" dirty="0" err="1"/>
              <a:t>elefthera</a:t>
            </a:r>
            <a:endParaRPr lang="LID4096" dirty="0"/>
          </a:p>
        </p:txBody>
      </p:sp>
    </p:spTree>
    <p:extLst>
      <p:ext uri="{BB962C8B-B14F-4D97-AF65-F5344CB8AC3E}">
        <p14:creationId xmlns:p14="http://schemas.microsoft.com/office/powerpoint/2010/main" val="4200951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LID4096" dirty="0"/>
          </a:p>
        </p:txBody>
      </p:sp>
    </p:spTree>
    <p:extLst>
      <p:ext uri="{BB962C8B-B14F-4D97-AF65-F5344CB8AC3E}">
        <p14:creationId xmlns:p14="http://schemas.microsoft.com/office/powerpoint/2010/main" val="3751813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2cc435f1c3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2cc435f1c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992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Simple description of TF and TF-Lite</a:t>
            </a:r>
            <a:endParaRPr dirty="0"/>
          </a:p>
        </p:txBody>
      </p:sp>
    </p:spTree>
    <p:extLst>
      <p:ext uri="{BB962C8B-B14F-4D97-AF65-F5344CB8AC3E}">
        <p14:creationId xmlns:p14="http://schemas.microsoft.com/office/powerpoint/2010/main" val="392116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2cc435f1c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2cc435f1c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Na pw poli </a:t>
            </a:r>
            <a:r>
              <a:rPr lang="en-GB" dirty="0" err="1"/>
              <a:t>periliptika</a:t>
            </a:r>
            <a:r>
              <a:rPr lang="en-GB" dirty="0"/>
              <a:t> </a:t>
            </a:r>
            <a:r>
              <a:rPr lang="en-GB" dirty="0" err="1"/>
              <a:t>ti</a:t>
            </a:r>
            <a:r>
              <a:rPr lang="en-GB" dirty="0"/>
              <a:t> </a:t>
            </a:r>
            <a:r>
              <a:rPr lang="en-GB" dirty="0" err="1"/>
              <a:t>einai</a:t>
            </a:r>
            <a:r>
              <a:rPr lang="en-GB" dirty="0"/>
              <a:t> CNN kai </a:t>
            </a:r>
            <a:r>
              <a:rPr lang="en-GB" dirty="0" err="1"/>
              <a:t>oti</a:t>
            </a:r>
            <a:r>
              <a:rPr lang="en-GB" dirty="0"/>
              <a:t> to MobileNetV2 </a:t>
            </a:r>
            <a:r>
              <a:rPr lang="en-GB" dirty="0" err="1"/>
              <a:t>einai</a:t>
            </a:r>
            <a:r>
              <a:rPr lang="en-GB" dirty="0"/>
              <a:t> </a:t>
            </a:r>
            <a:r>
              <a:rPr lang="en-GB" dirty="0" err="1"/>
              <a:t>cnn</a:t>
            </a:r>
            <a:r>
              <a:rPr lang="en-GB" dirty="0"/>
              <a:t> kai </a:t>
            </a:r>
            <a:r>
              <a:rPr lang="en-GB" dirty="0" err="1"/>
              <a:t>oti</a:t>
            </a:r>
            <a:r>
              <a:rPr lang="en-GB" dirty="0"/>
              <a:t> </a:t>
            </a:r>
            <a:r>
              <a:rPr lang="en-GB" dirty="0" err="1"/>
              <a:t>vlepw</a:t>
            </a:r>
            <a:r>
              <a:rPr lang="en-GB" dirty="0"/>
              <a:t> </a:t>
            </a:r>
            <a:r>
              <a:rPr lang="en-GB" dirty="0" err="1"/>
              <a:t>sto</a:t>
            </a:r>
            <a:r>
              <a:rPr lang="en-GB" dirty="0"/>
              <a:t> slide </a:t>
            </a:r>
            <a:r>
              <a:rPr lang="en-GB" dirty="0" err="1"/>
              <a:t>vasika</a:t>
            </a:r>
            <a:r>
              <a:rPr lang="en-GB" dirty="0"/>
              <a:t>. </a:t>
            </a:r>
            <a:endParaRPr dirty="0"/>
          </a:p>
        </p:txBody>
      </p:sp>
    </p:spTree>
    <p:extLst>
      <p:ext uri="{BB962C8B-B14F-4D97-AF65-F5344CB8AC3E}">
        <p14:creationId xmlns:p14="http://schemas.microsoft.com/office/powerpoint/2010/main" val="4130076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2d9506935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22d950693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After saying on mobilenetv2 that it was pretrained with the ImageNet: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Image database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1000 object classes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1.2 million images for training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100k images for testing</a:t>
            </a:r>
            <a:endParaRPr lang="LID4096"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143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91225" y="1739352"/>
            <a:ext cx="7775400" cy="1811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5200">
                <a:latin typeface="Epilogue"/>
                <a:ea typeface="Epilogue"/>
                <a:cs typeface="Epilogue"/>
                <a:sym typeface="Epilog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691225" y="3550894"/>
            <a:ext cx="7775400" cy="368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1900">
                <a:latin typeface="Atkinson Hyperlegible"/>
                <a:ea typeface="Atkinson Hyperlegible"/>
                <a:cs typeface="Atkinson Hyperlegible"/>
                <a:sym typeface="Atkinson Hyperlegibl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ubTitle" idx="2"/>
          </p:nvPr>
        </p:nvSpPr>
        <p:spPr>
          <a:xfrm>
            <a:off x="722074" y="403769"/>
            <a:ext cx="3146400" cy="163500"/>
          </a:xfrm>
          <a:prstGeom prst="rect">
            <a:avLst/>
          </a:prstGeom>
        </p:spPr>
        <p:txBody>
          <a:bodyPr spcFirstLastPara="1" wrap="square" lIns="91425" tIns="91425" rIns="91425" bIns="91425" anchor="ctr" anchorCtr="0">
            <a:noAutofit/>
          </a:bodyPr>
          <a:lstStyle>
            <a:lvl1pPr lvl="0" rtl="0">
              <a:spcBef>
                <a:spcPts val="0"/>
              </a:spcBef>
              <a:spcAft>
                <a:spcPts val="0"/>
              </a:spcAft>
              <a:buSzPts val="1500"/>
              <a:buNone/>
              <a:defRPr sz="1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3" name="Google Shape;13;p2"/>
          <p:cNvSpPr txBox="1">
            <a:spLocks noGrp="1"/>
          </p:cNvSpPr>
          <p:nvPr>
            <p:ph type="subTitle" idx="3"/>
          </p:nvPr>
        </p:nvSpPr>
        <p:spPr>
          <a:xfrm>
            <a:off x="6876084" y="403769"/>
            <a:ext cx="1438500" cy="163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500"/>
              <a:buNone/>
              <a:defRPr sz="1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cxnSp>
        <p:nvCxnSpPr>
          <p:cNvPr id="14" name="Google Shape;14;p2"/>
          <p:cNvCxnSpPr/>
          <p:nvPr/>
        </p:nvCxnSpPr>
        <p:spPr>
          <a:xfrm>
            <a:off x="8607850" y="-1369"/>
            <a:ext cx="0" cy="517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
    <p:spTree>
      <p:nvGrpSpPr>
        <p:cNvPr id="1" name="Shape 124"/>
        <p:cNvGrpSpPr/>
        <p:nvPr/>
      </p:nvGrpSpPr>
      <p:grpSpPr>
        <a:xfrm>
          <a:off x="0" y="0"/>
          <a:ext cx="0" cy="0"/>
          <a:chOff x="0" y="0"/>
          <a:chExt cx="0" cy="0"/>
        </a:xfrm>
      </p:grpSpPr>
      <p:grpSp>
        <p:nvGrpSpPr>
          <p:cNvPr id="125" name="Google Shape;125;p17"/>
          <p:cNvGrpSpPr/>
          <p:nvPr/>
        </p:nvGrpSpPr>
        <p:grpSpPr>
          <a:xfrm>
            <a:off x="-47625" y="-14512"/>
            <a:ext cx="9240300" cy="5172525"/>
            <a:chOff x="-47625" y="-19350"/>
            <a:chExt cx="9240300" cy="6896700"/>
          </a:xfrm>
        </p:grpSpPr>
        <p:cxnSp>
          <p:nvCxnSpPr>
            <p:cNvPr id="126" name="Google Shape;126;p17"/>
            <p:cNvCxnSpPr/>
            <p:nvPr/>
          </p:nvCxnSpPr>
          <p:spPr>
            <a:xfrm>
              <a:off x="8714374" y="-19350"/>
              <a:ext cx="0" cy="689670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7"/>
            <p:cNvCxnSpPr/>
            <p:nvPr/>
          </p:nvCxnSpPr>
          <p:spPr>
            <a:xfrm rot="10800000">
              <a:off x="-47625" y="591175"/>
              <a:ext cx="9240300" cy="0"/>
            </a:xfrm>
            <a:prstGeom prst="straightConnector1">
              <a:avLst/>
            </a:prstGeom>
            <a:noFill/>
            <a:ln w="9525" cap="flat" cmpd="sng">
              <a:solidFill>
                <a:schemeClr val="dk1"/>
              </a:solidFill>
              <a:prstDash val="solid"/>
              <a:round/>
              <a:headEnd type="none" w="med" len="med"/>
              <a:tailEnd type="none" w="med" len="med"/>
            </a:ln>
          </p:spPr>
        </p:cxnSp>
      </p:grpSp>
      <p:sp>
        <p:nvSpPr>
          <p:cNvPr id="128" name="Google Shape;128;p17"/>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7"/>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1_1">
    <p:spTree>
      <p:nvGrpSpPr>
        <p:cNvPr id="1" name="Shape 130"/>
        <p:cNvGrpSpPr/>
        <p:nvPr/>
      </p:nvGrpSpPr>
      <p:grpSpPr>
        <a:xfrm>
          <a:off x="0" y="0"/>
          <a:ext cx="0" cy="0"/>
          <a:chOff x="0" y="0"/>
          <a:chExt cx="0" cy="0"/>
        </a:xfrm>
      </p:grpSpPr>
      <p:sp>
        <p:nvSpPr>
          <p:cNvPr id="131" name="Google Shape;131;p18"/>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18"/>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3" name="Google Shape;133;p18"/>
          <p:cNvGrpSpPr/>
          <p:nvPr/>
        </p:nvGrpSpPr>
        <p:grpSpPr>
          <a:xfrm>
            <a:off x="-24747" y="-15656"/>
            <a:ext cx="9193500" cy="5172525"/>
            <a:chOff x="-24747" y="-20875"/>
            <a:chExt cx="9193500" cy="6896700"/>
          </a:xfrm>
        </p:grpSpPr>
        <p:cxnSp>
          <p:nvCxnSpPr>
            <p:cNvPr id="134" name="Google Shape;134;p18"/>
            <p:cNvCxnSpPr/>
            <p:nvPr/>
          </p:nvCxnSpPr>
          <p:spPr>
            <a:xfrm rot="10800000">
              <a:off x="-24747" y="6152375"/>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135" name="Google Shape;135;p18"/>
            <p:cNvCxnSpPr/>
            <p:nvPr/>
          </p:nvCxnSpPr>
          <p:spPr>
            <a:xfrm rot="10800000">
              <a:off x="434588" y="-20875"/>
              <a:ext cx="0" cy="6896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4">
    <p:spTree>
      <p:nvGrpSpPr>
        <p:cNvPr id="1" name="Shape 145"/>
        <p:cNvGrpSpPr/>
        <p:nvPr/>
      </p:nvGrpSpPr>
      <p:grpSpPr>
        <a:xfrm>
          <a:off x="0" y="0"/>
          <a:ext cx="0" cy="0"/>
          <a:chOff x="0" y="0"/>
          <a:chExt cx="0" cy="0"/>
        </a:xfrm>
      </p:grpSpPr>
      <p:grpSp>
        <p:nvGrpSpPr>
          <p:cNvPr id="146" name="Google Shape;146;p20"/>
          <p:cNvGrpSpPr/>
          <p:nvPr/>
        </p:nvGrpSpPr>
        <p:grpSpPr>
          <a:xfrm>
            <a:off x="-47625" y="-14512"/>
            <a:ext cx="9240300" cy="5172525"/>
            <a:chOff x="-47625" y="-19350"/>
            <a:chExt cx="9240300" cy="6896700"/>
          </a:xfrm>
        </p:grpSpPr>
        <p:cxnSp>
          <p:nvCxnSpPr>
            <p:cNvPr id="147" name="Google Shape;147;p20"/>
            <p:cNvCxnSpPr/>
            <p:nvPr/>
          </p:nvCxnSpPr>
          <p:spPr>
            <a:xfrm>
              <a:off x="8716138" y="-19350"/>
              <a:ext cx="0" cy="6896700"/>
            </a:xfrm>
            <a:prstGeom prst="straightConnector1">
              <a:avLst/>
            </a:prstGeom>
            <a:noFill/>
            <a:ln w="9525" cap="flat" cmpd="sng">
              <a:solidFill>
                <a:schemeClr val="dk1"/>
              </a:solidFill>
              <a:prstDash val="solid"/>
              <a:round/>
              <a:headEnd type="none" w="med" len="med"/>
              <a:tailEnd type="none" w="med" len="med"/>
            </a:ln>
          </p:spPr>
        </p:cxnSp>
        <p:cxnSp>
          <p:nvCxnSpPr>
            <p:cNvPr id="148" name="Google Shape;148;p20"/>
            <p:cNvCxnSpPr/>
            <p:nvPr/>
          </p:nvCxnSpPr>
          <p:spPr>
            <a:xfrm rot="10800000">
              <a:off x="-47625" y="591175"/>
              <a:ext cx="92403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4_1">
    <p:spTree>
      <p:nvGrpSpPr>
        <p:cNvPr id="1" name="Shape 149"/>
        <p:cNvGrpSpPr/>
        <p:nvPr/>
      </p:nvGrpSpPr>
      <p:grpSpPr>
        <a:xfrm>
          <a:off x="0" y="0"/>
          <a:ext cx="0" cy="0"/>
          <a:chOff x="0" y="0"/>
          <a:chExt cx="0" cy="0"/>
        </a:xfrm>
      </p:grpSpPr>
      <p:grpSp>
        <p:nvGrpSpPr>
          <p:cNvPr id="150" name="Google Shape;150;p21"/>
          <p:cNvGrpSpPr/>
          <p:nvPr/>
        </p:nvGrpSpPr>
        <p:grpSpPr>
          <a:xfrm>
            <a:off x="-24747" y="-15656"/>
            <a:ext cx="9193500" cy="5172525"/>
            <a:chOff x="-24747" y="-20875"/>
            <a:chExt cx="9193500" cy="6896700"/>
          </a:xfrm>
        </p:grpSpPr>
        <p:cxnSp>
          <p:nvCxnSpPr>
            <p:cNvPr id="151" name="Google Shape;151;p21"/>
            <p:cNvCxnSpPr/>
            <p:nvPr/>
          </p:nvCxnSpPr>
          <p:spPr>
            <a:xfrm rot="10800000">
              <a:off x="-24747" y="6152375"/>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152" name="Google Shape;152;p21"/>
            <p:cNvCxnSpPr/>
            <p:nvPr/>
          </p:nvCxnSpPr>
          <p:spPr>
            <a:xfrm rot="10800000">
              <a:off x="434588" y="-20875"/>
              <a:ext cx="0" cy="6896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8" name="Google Shape;18;p3"/>
          <p:cNvGrpSpPr/>
          <p:nvPr/>
        </p:nvGrpSpPr>
        <p:grpSpPr>
          <a:xfrm>
            <a:off x="-24747" y="-15656"/>
            <a:ext cx="9193500" cy="5172525"/>
            <a:chOff x="-24747" y="-20875"/>
            <a:chExt cx="9193500" cy="6896700"/>
          </a:xfrm>
        </p:grpSpPr>
        <p:cxnSp>
          <p:nvCxnSpPr>
            <p:cNvPr id="19" name="Google Shape;19;p3"/>
            <p:cNvCxnSpPr/>
            <p:nvPr/>
          </p:nvCxnSpPr>
          <p:spPr>
            <a:xfrm rot="10800000">
              <a:off x="-24747" y="6152375"/>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3"/>
            <p:cNvCxnSpPr/>
            <p:nvPr/>
          </p:nvCxnSpPr>
          <p:spPr>
            <a:xfrm rot="10800000">
              <a:off x="434588" y="-20875"/>
              <a:ext cx="0" cy="6896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38" name="Google Shape;38;p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lvl1pPr lvl="0" algn="r" rtl="0">
              <a:buNone/>
              <a:defRPr>
                <a:solidFill>
                  <a:schemeClr val="dk1"/>
                </a:solidFill>
                <a:latin typeface="Atkinson Hyperlegible"/>
                <a:ea typeface="Atkinson Hyperlegible"/>
                <a:cs typeface="Atkinson Hyperlegible"/>
                <a:sym typeface="Atkinson Hyperlegible"/>
              </a:defRPr>
            </a:lvl1pPr>
            <a:lvl2pPr lvl="1" algn="r" rtl="0">
              <a:buNone/>
              <a:defRPr>
                <a:solidFill>
                  <a:schemeClr val="dk1"/>
                </a:solidFill>
                <a:latin typeface="Atkinson Hyperlegible"/>
                <a:ea typeface="Atkinson Hyperlegible"/>
                <a:cs typeface="Atkinson Hyperlegible"/>
                <a:sym typeface="Atkinson Hyperlegible"/>
              </a:defRPr>
            </a:lvl2pPr>
            <a:lvl3pPr lvl="2" algn="r" rtl="0">
              <a:buNone/>
              <a:defRPr>
                <a:solidFill>
                  <a:schemeClr val="dk1"/>
                </a:solidFill>
                <a:latin typeface="Atkinson Hyperlegible"/>
                <a:ea typeface="Atkinson Hyperlegible"/>
                <a:cs typeface="Atkinson Hyperlegible"/>
                <a:sym typeface="Atkinson Hyperlegible"/>
              </a:defRPr>
            </a:lvl3pPr>
            <a:lvl4pPr lvl="3" algn="r" rtl="0">
              <a:buNone/>
              <a:defRPr>
                <a:solidFill>
                  <a:schemeClr val="dk1"/>
                </a:solidFill>
                <a:latin typeface="Atkinson Hyperlegible"/>
                <a:ea typeface="Atkinson Hyperlegible"/>
                <a:cs typeface="Atkinson Hyperlegible"/>
                <a:sym typeface="Atkinson Hyperlegible"/>
              </a:defRPr>
            </a:lvl4pPr>
            <a:lvl5pPr lvl="4" algn="r" rtl="0">
              <a:buNone/>
              <a:defRPr>
                <a:solidFill>
                  <a:schemeClr val="dk1"/>
                </a:solidFill>
                <a:latin typeface="Atkinson Hyperlegible"/>
                <a:ea typeface="Atkinson Hyperlegible"/>
                <a:cs typeface="Atkinson Hyperlegible"/>
                <a:sym typeface="Atkinson Hyperlegible"/>
              </a:defRPr>
            </a:lvl5pPr>
            <a:lvl6pPr lvl="5" algn="r" rtl="0">
              <a:buNone/>
              <a:defRPr>
                <a:solidFill>
                  <a:schemeClr val="dk1"/>
                </a:solidFill>
                <a:latin typeface="Atkinson Hyperlegible"/>
                <a:ea typeface="Atkinson Hyperlegible"/>
                <a:cs typeface="Atkinson Hyperlegible"/>
                <a:sym typeface="Atkinson Hyperlegible"/>
              </a:defRPr>
            </a:lvl6pPr>
            <a:lvl7pPr lvl="6" algn="r" rtl="0">
              <a:buNone/>
              <a:defRPr>
                <a:solidFill>
                  <a:schemeClr val="dk1"/>
                </a:solidFill>
                <a:latin typeface="Atkinson Hyperlegible"/>
                <a:ea typeface="Atkinson Hyperlegible"/>
                <a:cs typeface="Atkinson Hyperlegible"/>
                <a:sym typeface="Atkinson Hyperlegible"/>
              </a:defRPr>
            </a:lvl7pPr>
            <a:lvl8pPr lvl="7" algn="r" rtl="0">
              <a:buNone/>
              <a:defRPr>
                <a:solidFill>
                  <a:schemeClr val="dk1"/>
                </a:solidFill>
                <a:latin typeface="Atkinson Hyperlegible"/>
                <a:ea typeface="Atkinson Hyperlegible"/>
                <a:cs typeface="Atkinson Hyperlegible"/>
                <a:sym typeface="Atkinson Hyperlegible"/>
              </a:defRPr>
            </a:lvl8pPr>
            <a:lvl9pPr lvl="8" algn="r" rtl="0">
              <a:buNone/>
              <a:defRPr>
                <a:solidFill>
                  <a:schemeClr val="dk1"/>
                </a:solidFill>
                <a:latin typeface="Atkinson Hyperlegible"/>
                <a:ea typeface="Atkinson Hyperlegible"/>
                <a:cs typeface="Atkinson Hyperlegible"/>
                <a:sym typeface="Atkinson Hyperlegible"/>
              </a:defRPr>
            </a:lvl9pPr>
          </a:lstStyle>
          <a:p>
            <a:pPr marL="0" lvl="0" indent="0" algn="r" rtl="0">
              <a:spcBef>
                <a:spcPts val="0"/>
              </a:spcBef>
              <a:spcAft>
                <a:spcPts val="0"/>
              </a:spcAft>
              <a:buNone/>
            </a:pPr>
            <a:fld id="{00000000-1234-1234-1234-123412341234}" type="slidenum">
              <a:rPr lang="en"/>
              <a:t>‹#›</a:t>
            </a:fld>
            <a:endParaRPr/>
          </a:p>
        </p:txBody>
      </p:sp>
      <p:grpSp>
        <p:nvGrpSpPr>
          <p:cNvPr id="39" name="Google Shape;39;p6"/>
          <p:cNvGrpSpPr/>
          <p:nvPr/>
        </p:nvGrpSpPr>
        <p:grpSpPr>
          <a:xfrm>
            <a:off x="-47525" y="-1369"/>
            <a:ext cx="9245100" cy="5172525"/>
            <a:chOff x="-47525" y="-1825"/>
            <a:chExt cx="9245100" cy="6896700"/>
          </a:xfrm>
        </p:grpSpPr>
        <p:cxnSp>
          <p:nvCxnSpPr>
            <p:cNvPr id="40" name="Google Shape;40;p6"/>
            <p:cNvCxnSpPr/>
            <p:nvPr/>
          </p:nvCxnSpPr>
          <p:spPr>
            <a:xfrm rot="10800000">
              <a:off x="-47525" y="591175"/>
              <a:ext cx="9245100" cy="0"/>
            </a:xfrm>
            <a:prstGeom prst="straightConnector1">
              <a:avLst/>
            </a:prstGeom>
            <a:noFill/>
            <a:ln w="9525" cap="flat" cmpd="sng">
              <a:solidFill>
                <a:schemeClr val="dk1"/>
              </a:solidFill>
              <a:prstDash val="solid"/>
              <a:round/>
              <a:headEnd type="none" w="med" len="med"/>
              <a:tailEnd type="none" w="med" len="med"/>
            </a:ln>
          </p:spPr>
        </p:cxnSp>
        <p:cxnSp>
          <p:nvCxnSpPr>
            <p:cNvPr id="41" name="Google Shape;41;p6"/>
            <p:cNvCxnSpPr/>
            <p:nvPr/>
          </p:nvCxnSpPr>
          <p:spPr>
            <a:xfrm>
              <a:off x="427851" y="-1825"/>
              <a:ext cx="0" cy="6896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 name="Google Shape;51;p8"/>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52" name="Google Shape;52;p8"/>
          <p:cNvGrpSpPr/>
          <p:nvPr/>
        </p:nvGrpSpPr>
        <p:grpSpPr>
          <a:xfrm>
            <a:off x="-24747" y="-15656"/>
            <a:ext cx="9193500" cy="5172525"/>
            <a:chOff x="-24747" y="-20875"/>
            <a:chExt cx="9193500" cy="6896700"/>
          </a:xfrm>
        </p:grpSpPr>
        <p:cxnSp>
          <p:nvCxnSpPr>
            <p:cNvPr id="53" name="Google Shape;53;p8"/>
            <p:cNvCxnSpPr/>
            <p:nvPr/>
          </p:nvCxnSpPr>
          <p:spPr>
            <a:xfrm rot="10800000">
              <a:off x="-24747" y="6152375"/>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54" name="Google Shape;54;p8"/>
            <p:cNvCxnSpPr/>
            <p:nvPr/>
          </p:nvCxnSpPr>
          <p:spPr>
            <a:xfrm rot="10800000">
              <a:off x="434588" y="-20875"/>
              <a:ext cx="0" cy="6896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1303199" y="1991918"/>
            <a:ext cx="6854700" cy="6999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5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7" name="Google Shape;57;p9"/>
          <p:cNvSpPr txBox="1">
            <a:spLocks noGrp="1"/>
          </p:cNvSpPr>
          <p:nvPr>
            <p:ph type="subTitle" idx="1"/>
          </p:nvPr>
        </p:nvSpPr>
        <p:spPr>
          <a:xfrm>
            <a:off x="1303200" y="2814124"/>
            <a:ext cx="6854700" cy="1120500"/>
          </a:xfrm>
          <a:prstGeom prst="rect">
            <a:avLst/>
          </a:prstGeom>
        </p:spPr>
        <p:txBody>
          <a:bodyPr spcFirstLastPara="1" wrap="square" lIns="91425" tIns="91425" rIns="91425" bIns="91425" anchor="t" anchorCtr="0">
            <a:noAutofit/>
          </a:bodyPr>
          <a:lstStyle>
            <a:lvl1pPr lvl="0" algn="r">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8" name="Google Shape;58;p9"/>
          <p:cNvSpPr txBox="1">
            <a:spLocks noGrp="1"/>
          </p:cNvSpPr>
          <p:nvPr>
            <p:ph type="subTitle" idx="2"/>
          </p:nvPr>
        </p:nvSpPr>
        <p:spPr>
          <a:xfrm>
            <a:off x="746750" y="4781782"/>
            <a:ext cx="1386600" cy="163500"/>
          </a:xfrm>
          <a:prstGeom prst="rect">
            <a:avLst/>
          </a:prstGeom>
        </p:spPr>
        <p:txBody>
          <a:bodyPr spcFirstLastPara="1" wrap="square" lIns="91425" tIns="91425" rIns="91425" bIns="91425" anchor="ctr" anchorCtr="0">
            <a:noAutofit/>
          </a:bodyPr>
          <a:lstStyle>
            <a:lvl1pPr lvl="0"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9" name="Google Shape;59;p9"/>
          <p:cNvSpPr txBox="1">
            <a:spLocks noGrp="1"/>
          </p:cNvSpPr>
          <p:nvPr>
            <p:ph type="subTitle" idx="3"/>
          </p:nvPr>
        </p:nvSpPr>
        <p:spPr>
          <a:xfrm>
            <a:off x="5309049" y="4781782"/>
            <a:ext cx="3146400" cy="163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5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cxnSp>
        <p:nvCxnSpPr>
          <p:cNvPr id="60" name="Google Shape;60;p9"/>
          <p:cNvCxnSpPr/>
          <p:nvPr/>
        </p:nvCxnSpPr>
        <p:spPr>
          <a:xfrm>
            <a:off x="8714374" y="-14512"/>
            <a:ext cx="0" cy="5172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10"/>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64" name="Google Shape;64;p10"/>
          <p:cNvGrpSpPr/>
          <p:nvPr/>
        </p:nvGrpSpPr>
        <p:grpSpPr>
          <a:xfrm flipH="1">
            <a:off x="-24747" y="-15656"/>
            <a:ext cx="9193500" cy="5172525"/>
            <a:chOff x="-24747" y="-20875"/>
            <a:chExt cx="9193500" cy="6896700"/>
          </a:xfrm>
        </p:grpSpPr>
        <p:cxnSp>
          <p:nvCxnSpPr>
            <p:cNvPr id="65" name="Google Shape;65;p10"/>
            <p:cNvCxnSpPr/>
            <p:nvPr/>
          </p:nvCxnSpPr>
          <p:spPr>
            <a:xfrm rot="10800000">
              <a:off x="-24747" y="6152375"/>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10"/>
            <p:cNvCxnSpPr/>
            <p:nvPr/>
          </p:nvCxnSpPr>
          <p:spPr>
            <a:xfrm rot="10800000">
              <a:off x="434588" y="-20875"/>
              <a:ext cx="0" cy="6896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8" name="Google Shape;68;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 name="Google Shape;69;p11"/>
          <p:cNvSpPr txBox="1">
            <a:spLocks noGrp="1"/>
          </p:cNvSpPr>
          <p:nvPr>
            <p:ph type="subTitle" idx="1"/>
          </p:nvPr>
        </p:nvSpPr>
        <p:spPr>
          <a:xfrm>
            <a:off x="1915200" y="3294956"/>
            <a:ext cx="5313600" cy="372300"/>
          </a:xfrm>
          <a:prstGeom prst="rect">
            <a:avLst/>
          </a:prstGeom>
        </p:spPr>
        <p:txBody>
          <a:bodyPr spcFirstLastPara="1" wrap="square" lIns="91425" tIns="91425" rIns="91425" bIns="91425" anchor="t" anchorCtr="0">
            <a:noAutofit/>
          </a:bodyPr>
          <a:lstStyle>
            <a:lvl1pPr lvl="0" algn="ctr">
              <a:spcBef>
                <a:spcPts val="0"/>
              </a:spcBef>
              <a:spcAft>
                <a:spcPts val="0"/>
              </a:spcAft>
              <a:buSzPts val="1500"/>
              <a:buNone/>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70" name="Google Shape;70;p11"/>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71" name="Google Shape;71;p11"/>
          <p:cNvGrpSpPr/>
          <p:nvPr/>
        </p:nvGrpSpPr>
        <p:grpSpPr>
          <a:xfrm>
            <a:off x="-24747" y="-15656"/>
            <a:ext cx="9193500" cy="5172525"/>
            <a:chOff x="-24747" y="-20875"/>
            <a:chExt cx="9193500" cy="6896700"/>
          </a:xfrm>
        </p:grpSpPr>
        <p:cxnSp>
          <p:nvCxnSpPr>
            <p:cNvPr id="72" name="Google Shape;72;p11"/>
            <p:cNvCxnSpPr/>
            <p:nvPr/>
          </p:nvCxnSpPr>
          <p:spPr>
            <a:xfrm rot="10800000">
              <a:off x="-24747" y="6152375"/>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73" name="Google Shape;73;p11"/>
            <p:cNvCxnSpPr/>
            <p:nvPr/>
          </p:nvCxnSpPr>
          <p:spPr>
            <a:xfrm rot="10800000">
              <a:off x="434588" y="-20875"/>
              <a:ext cx="0" cy="6896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118"/>
        <p:cNvGrpSpPr/>
        <p:nvPr/>
      </p:nvGrpSpPr>
      <p:grpSpPr>
        <a:xfrm>
          <a:off x="0" y="0"/>
          <a:ext cx="0" cy="0"/>
          <a:chOff x="0" y="0"/>
          <a:chExt cx="0" cy="0"/>
        </a:xfrm>
      </p:grpSpPr>
      <p:sp>
        <p:nvSpPr>
          <p:cNvPr id="119" name="Google Shape;119;p1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20" name="Google Shape;120;p1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21" name="Google Shape;121;p16"/>
          <p:cNvGrpSpPr/>
          <p:nvPr/>
        </p:nvGrpSpPr>
        <p:grpSpPr>
          <a:xfrm flipH="1">
            <a:off x="-24747" y="-15656"/>
            <a:ext cx="9193500" cy="5172525"/>
            <a:chOff x="-24747" y="-20875"/>
            <a:chExt cx="9193500" cy="6896700"/>
          </a:xfrm>
        </p:grpSpPr>
        <p:cxnSp>
          <p:nvCxnSpPr>
            <p:cNvPr id="122" name="Google Shape;122;p16"/>
            <p:cNvCxnSpPr/>
            <p:nvPr/>
          </p:nvCxnSpPr>
          <p:spPr>
            <a:xfrm rot="10800000">
              <a:off x="-24747" y="6152375"/>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123" name="Google Shape;123;p16"/>
            <p:cNvCxnSpPr/>
            <p:nvPr/>
          </p:nvCxnSpPr>
          <p:spPr>
            <a:xfrm rot="10800000">
              <a:off x="434588" y="-20875"/>
              <a:ext cx="0" cy="68967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76375" y="506344"/>
            <a:ext cx="7931700" cy="488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Epilogue"/>
              <a:buNone/>
              <a:defRPr sz="3500">
                <a:solidFill>
                  <a:schemeClr val="dk1"/>
                </a:solidFill>
                <a:latin typeface="Epilogue"/>
                <a:ea typeface="Epilogue"/>
                <a:cs typeface="Epilogue"/>
                <a:sym typeface="Epilogue"/>
              </a:defRPr>
            </a:lvl1pPr>
            <a:lvl2pPr lvl="1">
              <a:spcBef>
                <a:spcPts val="0"/>
              </a:spcBef>
              <a:spcAft>
                <a:spcPts val="0"/>
              </a:spcAft>
              <a:buClr>
                <a:schemeClr val="dk1"/>
              </a:buClr>
              <a:buSzPts val="3500"/>
              <a:buFont typeface="Epilogue"/>
              <a:buNone/>
              <a:defRPr sz="3500">
                <a:solidFill>
                  <a:schemeClr val="dk1"/>
                </a:solidFill>
                <a:latin typeface="Epilogue"/>
                <a:ea typeface="Epilogue"/>
                <a:cs typeface="Epilogue"/>
                <a:sym typeface="Epilogue"/>
              </a:defRPr>
            </a:lvl2pPr>
            <a:lvl3pPr lvl="2">
              <a:spcBef>
                <a:spcPts val="0"/>
              </a:spcBef>
              <a:spcAft>
                <a:spcPts val="0"/>
              </a:spcAft>
              <a:buClr>
                <a:schemeClr val="dk1"/>
              </a:buClr>
              <a:buSzPts val="3500"/>
              <a:buFont typeface="Epilogue"/>
              <a:buNone/>
              <a:defRPr sz="3500">
                <a:solidFill>
                  <a:schemeClr val="dk1"/>
                </a:solidFill>
                <a:latin typeface="Epilogue"/>
                <a:ea typeface="Epilogue"/>
                <a:cs typeface="Epilogue"/>
                <a:sym typeface="Epilogue"/>
              </a:defRPr>
            </a:lvl3pPr>
            <a:lvl4pPr lvl="3">
              <a:spcBef>
                <a:spcPts val="0"/>
              </a:spcBef>
              <a:spcAft>
                <a:spcPts val="0"/>
              </a:spcAft>
              <a:buClr>
                <a:schemeClr val="dk1"/>
              </a:buClr>
              <a:buSzPts val="3500"/>
              <a:buFont typeface="Epilogue"/>
              <a:buNone/>
              <a:defRPr sz="3500">
                <a:solidFill>
                  <a:schemeClr val="dk1"/>
                </a:solidFill>
                <a:latin typeface="Epilogue"/>
                <a:ea typeface="Epilogue"/>
                <a:cs typeface="Epilogue"/>
                <a:sym typeface="Epilogue"/>
              </a:defRPr>
            </a:lvl4pPr>
            <a:lvl5pPr lvl="4">
              <a:spcBef>
                <a:spcPts val="0"/>
              </a:spcBef>
              <a:spcAft>
                <a:spcPts val="0"/>
              </a:spcAft>
              <a:buClr>
                <a:schemeClr val="dk1"/>
              </a:buClr>
              <a:buSzPts val="3500"/>
              <a:buFont typeface="Epilogue"/>
              <a:buNone/>
              <a:defRPr sz="3500">
                <a:solidFill>
                  <a:schemeClr val="dk1"/>
                </a:solidFill>
                <a:latin typeface="Epilogue"/>
                <a:ea typeface="Epilogue"/>
                <a:cs typeface="Epilogue"/>
                <a:sym typeface="Epilogue"/>
              </a:defRPr>
            </a:lvl5pPr>
            <a:lvl6pPr lvl="5">
              <a:spcBef>
                <a:spcPts val="0"/>
              </a:spcBef>
              <a:spcAft>
                <a:spcPts val="0"/>
              </a:spcAft>
              <a:buClr>
                <a:schemeClr val="dk1"/>
              </a:buClr>
              <a:buSzPts val="3500"/>
              <a:buFont typeface="Epilogue"/>
              <a:buNone/>
              <a:defRPr sz="3500">
                <a:solidFill>
                  <a:schemeClr val="dk1"/>
                </a:solidFill>
                <a:latin typeface="Epilogue"/>
                <a:ea typeface="Epilogue"/>
                <a:cs typeface="Epilogue"/>
                <a:sym typeface="Epilogue"/>
              </a:defRPr>
            </a:lvl6pPr>
            <a:lvl7pPr lvl="6">
              <a:spcBef>
                <a:spcPts val="0"/>
              </a:spcBef>
              <a:spcAft>
                <a:spcPts val="0"/>
              </a:spcAft>
              <a:buClr>
                <a:schemeClr val="dk1"/>
              </a:buClr>
              <a:buSzPts val="3500"/>
              <a:buFont typeface="Epilogue"/>
              <a:buNone/>
              <a:defRPr sz="3500">
                <a:solidFill>
                  <a:schemeClr val="dk1"/>
                </a:solidFill>
                <a:latin typeface="Epilogue"/>
                <a:ea typeface="Epilogue"/>
                <a:cs typeface="Epilogue"/>
                <a:sym typeface="Epilogue"/>
              </a:defRPr>
            </a:lvl7pPr>
            <a:lvl8pPr lvl="7">
              <a:spcBef>
                <a:spcPts val="0"/>
              </a:spcBef>
              <a:spcAft>
                <a:spcPts val="0"/>
              </a:spcAft>
              <a:buClr>
                <a:schemeClr val="dk1"/>
              </a:buClr>
              <a:buSzPts val="3500"/>
              <a:buFont typeface="Epilogue"/>
              <a:buNone/>
              <a:defRPr sz="3500">
                <a:solidFill>
                  <a:schemeClr val="dk1"/>
                </a:solidFill>
                <a:latin typeface="Epilogue"/>
                <a:ea typeface="Epilogue"/>
                <a:cs typeface="Epilogue"/>
                <a:sym typeface="Epilogue"/>
              </a:defRPr>
            </a:lvl8pPr>
            <a:lvl9pPr lvl="8">
              <a:spcBef>
                <a:spcPts val="0"/>
              </a:spcBef>
              <a:spcAft>
                <a:spcPts val="0"/>
              </a:spcAft>
              <a:buClr>
                <a:schemeClr val="dk1"/>
              </a:buClr>
              <a:buSzPts val="3500"/>
              <a:buFont typeface="Epilogue"/>
              <a:buNone/>
              <a:defRPr sz="3500">
                <a:solidFill>
                  <a:schemeClr val="dk1"/>
                </a:solidFill>
                <a:latin typeface="Epilogue"/>
                <a:ea typeface="Epilogue"/>
                <a:cs typeface="Epilogue"/>
                <a:sym typeface="Epilogue"/>
              </a:defRPr>
            </a:lvl9pPr>
          </a:lstStyle>
          <a:p>
            <a:endParaRPr/>
          </a:p>
        </p:txBody>
      </p:sp>
      <p:sp>
        <p:nvSpPr>
          <p:cNvPr id="7" name="Google Shape;7;p1"/>
          <p:cNvSpPr txBox="1">
            <a:spLocks noGrp="1"/>
          </p:cNvSpPr>
          <p:nvPr>
            <p:ph type="body" idx="1"/>
          </p:nvPr>
        </p:nvSpPr>
        <p:spPr>
          <a:xfrm>
            <a:off x="536150" y="1023394"/>
            <a:ext cx="8071800" cy="35853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Atkinson Hyperlegible"/>
              <a:buChar char="●"/>
              <a:defRPr sz="1500">
                <a:solidFill>
                  <a:schemeClr val="dk1"/>
                </a:solidFill>
                <a:latin typeface="Atkinson Hyperlegible"/>
                <a:ea typeface="Atkinson Hyperlegible"/>
                <a:cs typeface="Atkinson Hyperlegible"/>
                <a:sym typeface="Atkinson Hyperlegible"/>
              </a:defRPr>
            </a:lvl1pPr>
            <a:lvl2pPr marL="914400" lvl="1" indent="-323850">
              <a:lnSpc>
                <a:spcPct val="115000"/>
              </a:lnSpc>
              <a:spcBef>
                <a:spcPts val="0"/>
              </a:spcBef>
              <a:spcAft>
                <a:spcPts val="0"/>
              </a:spcAft>
              <a:buClr>
                <a:schemeClr val="dk1"/>
              </a:buClr>
              <a:buSzPts val="1500"/>
              <a:buFont typeface="Atkinson Hyperlegible"/>
              <a:buChar char="○"/>
              <a:defRPr sz="1500">
                <a:solidFill>
                  <a:schemeClr val="dk1"/>
                </a:solidFill>
                <a:latin typeface="Atkinson Hyperlegible"/>
                <a:ea typeface="Atkinson Hyperlegible"/>
                <a:cs typeface="Atkinson Hyperlegible"/>
                <a:sym typeface="Atkinson Hyperlegible"/>
              </a:defRPr>
            </a:lvl2pPr>
            <a:lvl3pPr marL="1371600" lvl="2" indent="-323850">
              <a:lnSpc>
                <a:spcPct val="115000"/>
              </a:lnSpc>
              <a:spcBef>
                <a:spcPts val="0"/>
              </a:spcBef>
              <a:spcAft>
                <a:spcPts val="0"/>
              </a:spcAft>
              <a:buClr>
                <a:schemeClr val="dk1"/>
              </a:buClr>
              <a:buSzPts val="1500"/>
              <a:buFont typeface="Atkinson Hyperlegible"/>
              <a:buChar char="■"/>
              <a:defRPr sz="1500">
                <a:solidFill>
                  <a:schemeClr val="dk1"/>
                </a:solidFill>
                <a:latin typeface="Atkinson Hyperlegible"/>
                <a:ea typeface="Atkinson Hyperlegible"/>
                <a:cs typeface="Atkinson Hyperlegible"/>
                <a:sym typeface="Atkinson Hyperlegible"/>
              </a:defRPr>
            </a:lvl3pPr>
            <a:lvl4pPr marL="1828800" lvl="3" indent="-323850">
              <a:lnSpc>
                <a:spcPct val="115000"/>
              </a:lnSpc>
              <a:spcBef>
                <a:spcPts val="0"/>
              </a:spcBef>
              <a:spcAft>
                <a:spcPts val="0"/>
              </a:spcAft>
              <a:buClr>
                <a:schemeClr val="dk1"/>
              </a:buClr>
              <a:buSzPts val="1500"/>
              <a:buFont typeface="Atkinson Hyperlegible"/>
              <a:buChar char="●"/>
              <a:defRPr sz="1500">
                <a:solidFill>
                  <a:schemeClr val="dk1"/>
                </a:solidFill>
                <a:latin typeface="Atkinson Hyperlegible"/>
                <a:ea typeface="Atkinson Hyperlegible"/>
                <a:cs typeface="Atkinson Hyperlegible"/>
                <a:sym typeface="Atkinson Hyperlegible"/>
              </a:defRPr>
            </a:lvl4pPr>
            <a:lvl5pPr marL="2286000" lvl="4" indent="-323850">
              <a:lnSpc>
                <a:spcPct val="115000"/>
              </a:lnSpc>
              <a:spcBef>
                <a:spcPts val="0"/>
              </a:spcBef>
              <a:spcAft>
                <a:spcPts val="0"/>
              </a:spcAft>
              <a:buClr>
                <a:schemeClr val="dk1"/>
              </a:buClr>
              <a:buSzPts val="1500"/>
              <a:buFont typeface="Atkinson Hyperlegible"/>
              <a:buChar char="○"/>
              <a:defRPr sz="1500">
                <a:solidFill>
                  <a:schemeClr val="dk1"/>
                </a:solidFill>
                <a:latin typeface="Atkinson Hyperlegible"/>
                <a:ea typeface="Atkinson Hyperlegible"/>
                <a:cs typeface="Atkinson Hyperlegible"/>
                <a:sym typeface="Atkinson Hyperlegible"/>
              </a:defRPr>
            </a:lvl5pPr>
            <a:lvl6pPr marL="2743200" lvl="5" indent="-323850">
              <a:lnSpc>
                <a:spcPct val="115000"/>
              </a:lnSpc>
              <a:spcBef>
                <a:spcPts val="0"/>
              </a:spcBef>
              <a:spcAft>
                <a:spcPts val="0"/>
              </a:spcAft>
              <a:buClr>
                <a:schemeClr val="dk1"/>
              </a:buClr>
              <a:buSzPts val="1500"/>
              <a:buFont typeface="Atkinson Hyperlegible"/>
              <a:buChar char="■"/>
              <a:defRPr sz="1500">
                <a:solidFill>
                  <a:schemeClr val="dk1"/>
                </a:solidFill>
                <a:latin typeface="Atkinson Hyperlegible"/>
                <a:ea typeface="Atkinson Hyperlegible"/>
                <a:cs typeface="Atkinson Hyperlegible"/>
                <a:sym typeface="Atkinson Hyperlegible"/>
              </a:defRPr>
            </a:lvl6pPr>
            <a:lvl7pPr marL="3200400" lvl="6" indent="-323850">
              <a:lnSpc>
                <a:spcPct val="115000"/>
              </a:lnSpc>
              <a:spcBef>
                <a:spcPts val="0"/>
              </a:spcBef>
              <a:spcAft>
                <a:spcPts val="0"/>
              </a:spcAft>
              <a:buClr>
                <a:schemeClr val="dk1"/>
              </a:buClr>
              <a:buSzPts val="1500"/>
              <a:buFont typeface="Atkinson Hyperlegible"/>
              <a:buChar char="●"/>
              <a:defRPr sz="1500">
                <a:solidFill>
                  <a:schemeClr val="dk1"/>
                </a:solidFill>
                <a:latin typeface="Atkinson Hyperlegible"/>
                <a:ea typeface="Atkinson Hyperlegible"/>
                <a:cs typeface="Atkinson Hyperlegible"/>
                <a:sym typeface="Atkinson Hyperlegible"/>
              </a:defRPr>
            </a:lvl7pPr>
            <a:lvl8pPr marL="3657600" lvl="7" indent="-323850">
              <a:lnSpc>
                <a:spcPct val="115000"/>
              </a:lnSpc>
              <a:spcBef>
                <a:spcPts val="0"/>
              </a:spcBef>
              <a:spcAft>
                <a:spcPts val="0"/>
              </a:spcAft>
              <a:buClr>
                <a:schemeClr val="dk1"/>
              </a:buClr>
              <a:buSzPts val="1500"/>
              <a:buFont typeface="Atkinson Hyperlegible"/>
              <a:buChar char="○"/>
              <a:defRPr sz="1500">
                <a:solidFill>
                  <a:schemeClr val="dk1"/>
                </a:solidFill>
                <a:latin typeface="Atkinson Hyperlegible"/>
                <a:ea typeface="Atkinson Hyperlegible"/>
                <a:cs typeface="Atkinson Hyperlegible"/>
                <a:sym typeface="Atkinson Hyperlegible"/>
              </a:defRPr>
            </a:lvl8pPr>
            <a:lvl9pPr marL="4114800" lvl="8" indent="-323850">
              <a:lnSpc>
                <a:spcPct val="115000"/>
              </a:lnSpc>
              <a:spcBef>
                <a:spcPts val="0"/>
              </a:spcBef>
              <a:spcAft>
                <a:spcPts val="0"/>
              </a:spcAft>
              <a:buClr>
                <a:schemeClr val="dk1"/>
              </a:buClr>
              <a:buSzPts val="1500"/>
              <a:buFont typeface="Atkinson Hyperlegible"/>
              <a:buChar char="■"/>
              <a:defRPr sz="1500">
                <a:solidFill>
                  <a:schemeClr val="dk1"/>
                </a:solidFill>
                <a:latin typeface="Atkinson Hyperlegible"/>
                <a:ea typeface="Atkinson Hyperlegible"/>
                <a:cs typeface="Atkinson Hyperlegible"/>
                <a:sym typeface="Atkinson Hyperlegible"/>
              </a:defRPr>
            </a:lvl9pPr>
          </a:lstStyle>
          <a:p>
            <a:endParaRPr/>
          </a:p>
        </p:txBody>
      </p:sp>
      <p:sp>
        <p:nvSpPr>
          <p:cNvPr id="8" name="Google Shape;8;p1"/>
          <p:cNvSpPr txBox="1">
            <a:spLocks noGrp="1"/>
          </p:cNvSpPr>
          <p:nvPr>
            <p:ph type="sldNum" idx="12"/>
          </p:nvPr>
        </p:nvSpPr>
        <p:spPr>
          <a:xfrm>
            <a:off x="7566184" y="4717338"/>
            <a:ext cx="548700" cy="393600"/>
          </a:xfrm>
          <a:prstGeom prst="rect">
            <a:avLst/>
          </a:prstGeom>
          <a:noFill/>
          <a:ln>
            <a:noFill/>
          </a:ln>
        </p:spPr>
        <p:txBody>
          <a:bodyPr spcFirstLastPara="1" wrap="square" lIns="91425" tIns="91425" rIns="91425" bIns="91425" anchor="t" anchorCtr="0">
            <a:noAutofit/>
          </a:bodyPr>
          <a:lstStyle>
            <a:lvl1pPr lvl="0" algn="r">
              <a:buNone/>
              <a:defRPr>
                <a:solidFill>
                  <a:schemeClr val="dk1"/>
                </a:solidFill>
                <a:latin typeface="Atkinson Hyperlegible"/>
                <a:ea typeface="Atkinson Hyperlegible"/>
                <a:cs typeface="Atkinson Hyperlegible"/>
                <a:sym typeface="Atkinson Hyperlegible"/>
              </a:defRPr>
            </a:lvl1pPr>
            <a:lvl2pPr lvl="1" algn="r">
              <a:buNone/>
              <a:defRPr>
                <a:solidFill>
                  <a:schemeClr val="dk1"/>
                </a:solidFill>
                <a:latin typeface="Atkinson Hyperlegible"/>
                <a:ea typeface="Atkinson Hyperlegible"/>
                <a:cs typeface="Atkinson Hyperlegible"/>
                <a:sym typeface="Atkinson Hyperlegible"/>
              </a:defRPr>
            </a:lvl2pPr>
            <a:lvl3pPr lvl="2" algn="r">
              <a:buNone/>
              <a:defRPr>
                <a:solidFill>
                  <a:schemeClr val="dk1"/>
                </a:solidFill>
                <a:latin typeface="Atkinson Hyperlegible"/>
                <a:ea typeface="Atkinson Hyperlegible"/>
                <a:cs typeface="Atkinson Hyperlegible"/>
                <a:sym typeface="Atkinson Hyperlegible"/>
              </a:defRPr>
            </a:lvl3pPr>
            <a:lvl4pPr lvl="3" algn="r">
              <a:buNone/>
              <a:defRPr>
                <a:solidFill>
                  <a:schemeClr val="dk1"/>
                </a:solidFill>
                <a:latin typeface="Atkinson Hyperlegible"/>
                <a:ea typeface="Atkinson Hyperlegible"/>
                <a:cs typeface="Atkinson Hyperlegible"/>
                <a:sym typeface="Atkinson Hyperlegible"/>
              </a:defRPr>
            </a:lvl4pPr>
            <a:lvl5pPr lvl="4" algn="r">
              <a:buNone/>
              <a:defRPr>
                <a:solidFill>
                  <a:schemeClr val="dk1"/>
                </a:solidFill>
                <a:latin typeface="Atkinson Hyperlegible"/>
                <a:ea typeface="Atkinson Hyperlegible"/>
                <a:cs typeface="Atkinson Hyperlegible"/>
                <a:sym typeface="Atkinson Hyperlegible"/>
              </a:defRPr>
            </a:lvl5pPr>
            <a:lvl6pPr lvl="5" algn="r">
              <a:buNone/>
              <a:defRPr>
                <a:solidFill>
                  <a:schemeClr val="dk1"/>
                </a:solidFill>
                <a:latin typeface="Atkinson Hyperlegible"/>
                <a:ea typeface="Atkinson Hyperlegible"/>
                <a:cs typeface="Atkinson Hyperlegible"/>
                <a:sym typeface="Atkinson Hyperlegible"/>
              </a:defRPr>
            </a:lvl6pPr>
            <a:lvl7pPr lvl="6" algn="r">
              <a:buNone/>
              <a:defRPr>
                <a:solidFill>
                  <a:schemeClr val="dk1"/>
                </a:solidFill>
                <a:latin typeface="Atkinson Hyperlegible"/>
                <a:ea typeface="Atkinson Hyperlegible"/>
                <a:cs typeface="Atkinson Hyperlegible"/>
                <a:sym typeface="Atkinson Hyperlegible"/>
              </a:defRPr>
            </a:lvl7pPr>
            <a:lvl8pPr lvl="7" algn="r">
              <a:buNone/>
              <a:defRPr>
                <a:solidFill>
                  <a:schemeClr val="dk1"/>
                </a:solidFill>
                <a:latin typeface="Atkinson Hyperlegible"/>
                <a:ea typeface="Atkinson Hyperlegible"/>
                <a:cs typeface="Atkinson Hyperlegible"/>
                <a:sym typeface="Atkinson Hyperlegible"/>
              </a:defRPr>
            </a:lvl8pPr>
            <a:lvl9pPr lvl="8" algn="r">
              <a:buNone/>
              <a:defRPr>
                <a:solidFill>
                  <a:schemeClr val="dk1"/>
                </a:solidFill>
                <a:latin typeface="Atkinson Hyperlegible"/>
                <a:ea typeface="Atkinson Hyperlegible"/>
                <a:cs typeface="Atkinson Hyperlegible"/>
                <a:sym typeface="Atkinson Hyperlegibl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6" r:id="rId6"/>
    <p:sldLayoutId id="2147483657" r:id="rId7"/>
    <p:sldLayoutId id="2147483658" r:id="rId8"/>
    <p:sldLayoutId id="2147483662" r:id="rId9"/>
    <p:sldLayoutId id="2147483663" r:id="rId10"/>
    <p:sldLayoutId id="2147483664" r:id="rId11"/>
    <p:sldLayoutId id="2147483666" r:id="rId12"/>
    <p:sldLayoutId id="214748366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ctrTitle"/>
          </p:nvPr>
        </p:nvSpPr>
        <p:spPr>
          <a:xfrm>
            <a:off x="691225" y="1739351"/>
            <a:ext cx="7775400" cy="1170791"/>
          </a:xfrm>
          <a:prstGeom prst="rect">
            <a:avLst/>
          </a:prstGeom>
        </p:spPr>
        <p:txBody>
          <a:bodyPr spcFirstLastPara="1" wrap="square" lIns="91425" tIns="91425" rIns="91425" bIns="91425" anchor="t" anchorCtr="0">
            <a:noAutofit/>
          </a:bodyPr>
          <a:lstStyle/>
          <a:p>
            <a:pPr lvl="0"/>
            <a:r>
              <a:rPr lang="en-US" sz="3000" b="1" dirty="0"/>
              <a:t>Continual Learning on Edge </a:t>
            </a:r>
            <a:br>
              <a:rPr lang="en-US" sz="3000" b="1" dirty="0"/>
            </a:br>
            <a:r>
              <a:rPr lang="en-US" sz="3000" dirty="0"/>
              <a:t>Using TensorFlow-Lite</a:t>
            </a:r>
            <a:endParaRPr sz="3000" dirty="0"/>
          </a:p>
        </p:txBody>
      </p:sp>
      <p:sp>
        <p:nvSpPr>
          <p:cNvPr id="176" name="Google Shape;176;p30"/>
          <p:cNvSpPr txBox="1">
            <a:spLocks noGrp="1"/>
          </p:cNvSpPr>
          <p:nvPr>
            <p:ph type="subTitle" idx="1"/>
          </p:nvPr>
        </p:nvSpPr>
        <p:spPr>
          <a:xfrm>
            <a:off x="722074" y="2910147"/>
            <a:ext cx="7775400" cy="36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Presentation by Nikolas Stavrou</a:t>
            </a:r>
            <a:endParaRPr dirty="0"/>
          </a:p>
        </p:txBody>
      </p:sp>
      <p:cxnSp>
        <p:nvCxnSpPr>
          <p:cNvPr id="178" name="Google Shape;178;p30"/>
          <p:cNvCxnSpPr/>
          <p:nvPr/>
        </p:nvCxnSpPr>
        <p:spPr>
          <a:xfrm>
            <a:off x="-17825" y="1422863"/>
            <a:ext cx="9193500" cy="0"/>
          </a:xfrm>
          <a:prstGeom prst="straightConnector1">
            <a:avLst/>
          </a:prstGeom>
          <a:noFill/>
          <a:ln w="9525" cap="flat" cmpd="sng">
            <a:solidFill>
              <a:schemeClr val="dk1"/>
            </a:solidFill>
            <a:prstDash val="solid"/>
            <a:round/>
            <a:headEnd type="none" w="med" len="med"/>
            <a:tailEnd type="none" w="med" len="med"/>
          </a:ln>
        </p:spPr>
      </p:cxnSp>
      <p:sp>
        <p:nvSpPr>
          <p:cNvPr id="179" name="Google Shape;179;p30"/>
          <p:cNvSpPr txBox="1">
            <a:spLocks noGrp="1"/>
          </p:cNvSpPr>
          <p:nvPr>
            <p:ph type="subTitle" idx="3"/>
          </p:nvPr>
        </p:nvSpPr>
        <p:spPr>
          <a:xfrm>
            <a:off x="6876084" y="403769"/>
            <a:ext cx="1438500" cy="1635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en" dirty="0"/>
              <a:t>May 2023</a:t>
            </a:r>
            <a:endParaRPr dirty="0"/>
          </a:p>
        </p:txBody>
      </p:sp>
      <p:sp>
        <p:nvSpPr>
          <p:cNvPr id="8" name="Google Shape;187;p31">
            <a:extLst>
              <a:ext uri="{FF2B5EF4-FFF2-40B4-BE49-F238E27FC236}">
                <a16:creationId xmlns:a16="http://schemas.microsoft.com/office/drawing/2014/main" id="{5D4862EF-7843-41E5-8056-1AE785E2911D}"/>
              </a:ext>
            </a:extLst>
          </p:cNvPr>
          <p:cNvSpPr txBox="1"/>
          <p:nvPr/>
        </p:nvSpPr>
        <p:spPr>
          <a:xfrm>
            <a:off x="688550" y="4200825"/>
            <a:ext cx="3883500" cy="51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dirty="0">
                <a:solidFill>
                  <a:schemeClr val="dk1"/>
                </a:solidFill>
                <a:latin typeface="Atkinson Hyperlegible"/>
                <a:ea typeface="Atkinson Hyperlegible"/>
                <a:cs typeface="Atkinson Hyperlegible"/>
                <a:sym typeface="Atkinson Hyperlegible"/>
              </a:rPr>
              <a:t>Department</a:t>
            </a:r>
            <a:r>
              <a:rPr lang="en" sz="1100" dirty="0">
                <a:solidFill>
                  <a:schemeClr val="dk1"/>
                </a:solidFill>
                <a:latin typeface="Atkinson Hyperlegible"/>
                <a:ea typeface="Atkinson Hyperlegible"/>
                <a:cs typeface="Atkinson Hyperlegible"/>
                <a:sym typeface="Atkinson Hyperlegible"/>
              </a:rPr>
              <a:t>:</a:t>
            </a:r>
            <a:br>
              <a:rPr lang="en" sz="1100" b="1" dirty="0">
                <a:solidFill>
                  <a:schemeClr val="dk1"/>
                </a:solidFill>
                <a:latin typeface="Epilogue"/>
                <a:ea typeface="Epilogue"/>
                <a:cs typeface="Epilogue"/>
                <a:sym typeface="Epilogue"/>
              </a:rPr>
            </a:br>
            <a:r>
              <a:rPr lang="en-US" sz="1100" b="1" dirty="0">
                <a:solidFill>
                  <a:schemeClr val="dk1"/>
                </a:solidFill>
                <a:uFill>
                  <a:noFill/>
                </a:uFill>
                <a:latin typeface="Epilogue"/>
                <a:ea typeface="Epilogue"/>
                <a:cs typeface="Epilogue"/>
                <a:sym typeface="Epilogue"/>
              </a:rPr>
              <a:t>Computer Science</a:t>
            </a:r>
            <a:endParaRPr sz="1100" b="1" dirty="0">
              <a:solidFill>
                <a:schemeClr val="dk1"/>
              </a:solidFill>
              <a:latin typeface="Epilogue"/>
              <a:ea typeface="Epilogue"/>
              <a:cs typeface="Epilogue"/>
              <a:sym typeface="Epilogue"/>
            </a:endParaRPr>
          </a:p>
        </p:txBody>
      </p:sp>
      <p:sp>
        <p:nvSpPr>
          <p:cNvPr id="9" name="Google Shape;188;p31">
            <a:extLst>
              <a:ext uri="{FF2B5EF4-FFF2-40B4-BE49-F238E27FC236}">
                <a16:creationId xmlns:a16="http://schemas.microsoft.com/office/drawing/2014/main" id="{78D61D26-4815-40EB-BC2D-4B1B50D478CB}"/>
              </a:ext>
            </a:extLst>
          </p:cNvPr>
          <p:cNvSpPr txBox="1"/>
          <p:nvPr/>
        </p:nvSpPr>
        <p:spPr>
          <a:xfrm>
            <a:off x="4572050" y="4200825"/>
            <a:ext cx="3883500" cy="516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100" dirty="0">
                <a:solidFill>
                  <a:schemeClr val="dk1"/>
                </a:solidFill>
                <a:latin typeface="Atkinson Hyperlegible"/>
                <a:ea typeface="Atkinson Hyperlegible"/>
                <a:cs typeface="Atkinson Hyperlegible"/>
                <a:sym typeface="Atkinson Hyperlegible"/>
              </a:rPr>
              <a:t>Supervisors</a:t>
            </a:r>
            <a:r>
              <a:rPr lang="en" sz="1100" b="1" dirty="0">
                <a:solidFill>
                  <a:schemeClr val="dk1"/>
                </a:solidFill>
                <a:latin typeface="Epilogue"/>
                <a:ea typeface="Epilogue"/>
                <a:cs typeface="Epilogue"/>
                <a:sym typeface="Epilogue"/>
              </a:rPr>
              <a:t>:</a:t>
            </a:r>
            <a:br>
              <a:rPr lang="en" sz="1100" b="1" dirty="0">
                <a:solidFill>
                  <a:schemeClr val="dk1"/>
                </a:solidFill>
                <a:latin typeface="Epilogue"/>
                <a:ea typeface="Epilogue"/>
                <a:cs typeface="Epilogue"/>
                <a:sym typeface="Epilogue"/>
              </a:rPr>
            </a:br>
            <a:r>
              <a:rPr lang="en-US" sz="1100" b="1" dirty="0">
                <a:solidFill>
                  <a:schemeClr val="dk1"/>
                </a:solidFill>
                <a:uFill>
                  <a:noFill/>
                </a:uFill>
                <a:latin typeface="Epilogue"/>
                <a:ea typeface="Epilogue"/>
                <a:cs typeface="Epilogue"/>
                <a:sym typeface="Epilogue"/>
              </a:rPr>
              <a:t>Dr. Chris Christodoulou</a:t>
            </a:r>
            <a:r>
              <a:rPr lang="en" sz="1100" b="1" dirty="0">
                <a:solidFill>
                  <a:schemeClr val="dk1"/>
                </a:solidFill>
                <a:latin typeface="Epilogue"/>
                <a:ea typeface="Epilogue"/>
                <a:cs typeface="Epilogue"/>
                <a:sym typeface="Epilogue"/>
              </a:rPr>
              <a:t> | </a:t>
            </a:r>
            <a:r>
              <a:rPr lang="en-US" sz="1100" b="1" dirty="0">
                <a:solidFill>
                  <a:schemeClr val="dk1"/>
                </a:solidFill>
                <a:uFill>
                  <a:noFill/>
                </a:uFill>
                <a:latin typeface="Epilogue"/>
                <a:ea typeface="Epilogue"/>
                <a:cs typeface="Epilogue"/>
                <a:sym typeface="Epilogue"/>
              </a:rPr>
              <a:t>Dr. Vassilis Vassiliades</a:t>
            </a:r>
            <a:endParaRPr sz="1100" b="1" dirty="0">
              <a:solidFill>
                <a:schemeClr val="dk1"/>
              </a:solidFill>
              <a:latin typeface="Epilogue"/>
              <a:ea typeface="Epilogue"/>
              <a:cs typeface="Epilogue"/>
              <a:sym typeface="Epilogue"/>
            </a:endParaRPr>
          </a:p>
        </p:txBody>
      </p:sp>
      <p:pic>
        <p:nvPicPr>
          <p:cNvPr id="3" name="Picture 2">
            <a:extLst>
              <a:ext uri="{FF2B5EF4-FFF2-40B4-BE49-F238E27FC236}">
                <a16:creationId xmlns:a16="http://schemas.microsoft.com/office/drawing/2014/main" id="{A3A8B1C5-FD8E-4915-9D6B-E29AFC98B68B}"/>
              </a:ext>
            </a:extLst>
          </p:cNvPr>
          <p:cNvPicPr>
            <a:picLocks noChangeAspect="1"/>
          </p:cNvPicPr>
          <p:nvPr/>
        </p:nvPicPr>
        <p:blipFill rotWithShape="1">
          <a:blip r:embed="rId3"/>
          <a:srcRect l="2272" t="36089" r="226" b="39025"/>
          <a:stretch/>
        </p:blipFill>
        <p:spPr>
          <a:xfrm>
            <a:off x="628632" y="115404"/>
            <a:ext cx="2259626" cy="5767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CORe50</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3" name="Picture 2">
            <a:extLst>
              <a:ext uri="{FF2B5EF4-FFF2-40B4-BE49-F238E27FC236}">
                <a16:creationId xmlns:a16="http://schemas.microsoft.com/office/drawing/2014/main" id="{7C964C3D-EDEF-019E-A39C-7D60940A7C13}"/>
              </a:ext>
            </a:extLst>
          </p:cNvPr>
          <p:cNvPicPr>
            <a:picLocks noChangeAspect="1"/>
          </p:cNvPicPr>
          <p:nvPr/>
        </p:nvPicPr>
        <p:blipFill>
          <a:blip r:embed="rId3"/>
          <a:stretch>
            <a:fillRect/>
          </a:stretch>
        </p:blipFill>
        <p:spPr>
          <a:xfrm>
            <a:off x="4642225" y="1594281"/>
            <a:ext cx="4328655" cy="2174394"/>
          </a:xfrm>
          <a:prstGeom prst="rect">
            <a:avLst/>
          </a:prstGeom>
        </p:spPr>
      </p:pic>
      <p:graphicFrame>
        <p:nvGraphicFramePr>
          <p:cNvPr id="4" name="Google Shape;696;p47">
            <a:extLst>
              <a:ext uri="{FF2B5EF4-FFF2-40B4-BE49-F238E27FC236}">
                <a16:creationId xmlns:a16="http://schemas.microsoft.com/office/drawing/2014/main" id="{85AA9289-7576-68D0-B0E8-8454F983DC31}"/>
              </a:ext>
            </a:extLst>
          </p:cNvPr>
          <p:cNvGraphicFramePr/>
          <p:nvPr>
            <p:extLst>
              <p:ext uri="{D42A27DB-BD31-4B8C-83A1-F6EECF244321}">
                <p14:modId xmlns:p14="http://schemas.microsoft.com/office/powerpoint/2010/main" val="2397226287"/>
              </p:ext>
            </p:extLst>
          </p:nvPr>
        </p:nvGraphicFramePr>
        <p:xfrm>
          <a:off x="676375" y="1645824"/>
          <a:ext cx="3722425" cy="2071308"/>
        </p:xfrm>
        <a:graphic>
          <a:graphicData uri="http://schemas.openxmlformats.org/drawingml/2006/table">
            <a:tbl>
              <a:tblPr>
                <a:noFill/>
                <a:tableStyleId>{96550D00-58A1-43FF-8C93-20D26A5F1267}</a:tableStyleId>
              </a:tblPr>
              <a:tblGrid>
                <a:gridCol w="3722425">
                  <a:extLst>
                    <a:ext uri="{9D8B030D-6E8A-4147-A177-3AD203B41FA5}">
                      <a16:colId xmlns:a16="http://schemas.microsoft.com/office/drawing/2014/main" val="20000"/>
                    </a:ext>
                  </a:extLst>
                </a:gridCol>
              </a:tblGrid>
              <a:tr h="360789">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A continuous object recognition dataset</a:t>
                      </a:r>
                      <a:endParaRPr sz="1100" dirty="0"/>
                    </a:p>
                  </a:txBody>
                  <a:tcPr marL="91425" marR="91425" marT="914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690338">
                <a:tc>
                  <a:txBody>
                    <a:bodyPr/>
                    <a:lstStyle/>
                    <a:p>
                      <a:pPr marL="241300" lvl="0" indent="-177800" algn="l" rtl="0">
                        <a:lnSpc>
                          <a:spcPct val="115000"/>
                        </a:lnSpc>
                        <a:spcBef>
                          <a:spcPts val="0"/>
                        </a:spcBef>
                        <a:spcAft>
                          <a:spcPts val="0"/>
                        </a:spcAft>
                        <a:buClr>
                          <a:schemeClr val="dk2"/>
                        </a:buClr>
                        <a:buSzPts val="1200"/>
                        <a:buFont typeface="Atkinson Hyperlegible"/>
                        <a:buChar char="●"/>
                      </a:pPr>
                      <a:r>
                        <a:rPr lang="en" sz="1200" dirty="0">
                          <a:solidFill>
                            <a:schemeClr val="dk1"/>
                          </a:solidFill>
                          <a:latin typeface="Atkinson Hyperlegible"/>
                          <a:ea typeface="Atkinson Hyperlegible"/>
                          <a:cs typeface="Atkinson Hyperlegible"/>
                          <a:sym typeface="Atkinson Hyperlegible"/>
                        </a:rPr>
                        <a:t>50 objects</a:t>
                      </a:r>
                    </a:p>
                    <a:p>
                      <a:pPr marL="63500" lvl="0" indent="0" algn="l" rtl="0">
                        <a:lnSpc>
                          <a:spcPct val="115000"/>
                        </a:lnSpc>
                        <a:spcBef>
                          <a:spcPts val="0"/>
                        </a:spcBef>
                        <a:spcAft>
                          <a:spcPts val="0"/>
                        </a:spcAft>
                        <a:buClr>
                          <a:schemeClr val="dk2"/>
                        </a:buClr>
                        <a:buSzPts val="1200"/>
                        <a:buFont typeface="Atkinson Hyperlegible"/>
                        <a:buNone/>
                      </a:pPr>
                      <a:endParaRPr lang="en"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 sz="1200" dirty="0">
                          <a:solidFill>
                            <a:schemeClr val="dk1"/>
                          </a:solidFill>
                          <a:latin typeface="Atkinson Hyperlegible"/>
                          <a:ea typeface="Atkinson Hyperlegible"/>
                          <a:cs typeface="Atkinson Hyperlegible"/>
                          <a:sym typeface="Atkinson Hyperlegible"/>
                        </a:rPr>
                        <a:t>16500 images</a:t>
                      </a:r>
                    </a:p>
                    <a:p>
                      <a:pPr marL="63500" lvl="0" indent="0" algn="l" rtl="0">
                        <a:lnSpc>
                          <a:spcPct val="115000"/>
                        </a:lnSpc>
                        <a:spcBef>
                          <a:spcPts val="0"/>
                        </a:spcBef>
                        <a:spcAft>
                          <a:spcPts val="0"/>
                        </a:spcAft>
                        <a:buClr>
                          <a:schemeClr val="dk2"/>
                        </a:buClr>
                        <a:buSzPts val="1200"/>
                        <a:buFont typeface="Atkinson Hyperlegible"/>
                        <a:buNone/>
                      </a:pPr>
                      <a:endParaRPr lang="en"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Both new instances and new classes</a:t>
                      </a:r>
                    </a:p>
                    <a:p>
                      <a:pPr marL="63500" lvl="0" indent="0" algn="l" rtl="0">
                        <a:lnSpc>
                          <a:spcPct val="115000"/>
                        </a:lnSpc>
                        <a:spcBef>
                          <a:spcPts val="0"/>
                        </a:spcBef>
                        <a:spcAft>
                          <a:spcPts val="0"/>
                        </a:spcAft>
                        <a:buClr>
                          <a:schemeClr val="dk2"/>
                        </a:buClr>
                        <a:buSzPts val="1200"/>
                        <a:buFont typeface="Atkinson Hyperlegible"/>
                        <a:buNone/>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NICv2 – 391 (391 training batches)</a:t>
                      </a:r>
                      <a:endParaRPr sz="1200" dirty="0">
                        <a:solidFill>
                          <a:schemeClr val="dk1"/>
                        </a:solidFill>
                        <a:latin typeface="Atkinson Hyperlegible"/>
                        <a:ea typeface="Atkinson Hyperlegible"/>
                        <a:cs typeface="Atkinson Hyperlegible"/>
                        <a:sym typeface="Atkinson Hyperlegibl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 name="Google Shape;679;p46">
            <a:extLst>
              <a:ext uri="{FF2B5EF4-FFF2-40B4-BE49-F238E27FC236}">
                <a16:creationId xmlns:a16="http://schemas.microsoft.com/office/drawing/2014/main" id="{F2C36116-C821-BEC4-315F-5B312A9DF456}"/>
              </a:ext>
            </a:extLst>
          </p:cNvPr>
          <p:cNvSpPr txBox="1"/>
          <p:nvPr/>
        </p:nvSpPr>
        <p:spPr>
          <a:xfrm>
            <a:off x="5559656" y="3768675"/>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https://arxiv.org/abs/1705.03550</a:t>
            </a:r>
          </a:p>
        </p:txBody>
      </p:sp>
    </p:spTree>
    <p:extLst>
      <p:ext uri="{BB962C8B-B14F-4D97-AF65-F5344CB8AC3E}">
        <p14:creationId xmlns:p14="http://schemas.microsoft.com/office/powerpoint/2010/main" val="111870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4"/>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Continual Learning </a:t>
            </a:r>
            <a:r>
              <a:rPr lang="en" b="1" dirty="0"/>
              <a:t>Strategies</a:t>
            </a:r>
            <a:endParaRPr b="1" dirty="0"/>
          </a:p>
        </p:txBody>
      </p:sp>
      <p:sp>
        <p:nvSpPr>
          <p:cNvPr id="618" name="Google Shape;618;p44"/>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619" name="Google Shape;619;p44"/>
          <p:cNvSpPr txBox="1"/>
          <p:nvPr/>
        </p:nvSpPr>
        <p:spPr>
          <a:xfrm>
            <a:off x="845081" y="1554806"/>
            <a:ext cx="2283900" cy="29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Architectural</a:t>
            </a:r>
            <a:endParaRPr sz="1700" b="1" dirty="0">
              <a:solidFill>
                <a:schemeClr val="dk1"/>
              </a:solidFill>
              <a:latin typeface="Epilogue"/>
              <a:ea typeface="Epilogue"/>
              <a:cs typeface="Epilogue"/>
              <a:sym typeface="Epilogue"/>
            </a:endParaRPr>
          </a:p>
        </p:txBody>
      </p:sp>
      <p:sp>
        <p:nvSpPr>
          <p:cNvPr id="620" name="Google Shape;620;p44"/>
          <p:cNvSpPr txBox="1"/>
          <p:nvPr/>
        </p:nvSpPr>
        <p:spPr>
          <a:xfrm>
            <a:off x="845081" y="3241822"/>
            <a:ext cx="2283900" cy="29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Rehearsal</a:t>
            </a:r>
            <a:endParaRPr sz="1700" b="1" dirty="0">
              <a:solidFill>
                <a:schemeClr val="dk1"/>
              </a:solidFill>
              <a:latin typeface="Epilogue"/>
              <a:ea typeface="Epilogue"/>
              <a:cs typeface="Epilogue"/>
              <a:sym typeface="Epilogue"/>
            </a:endParaRPr>
          </a:p>
        </p:txBody>
      </p:sp>
      <p:sp>
        <p:nvSpPr>
          <p:cNvPr id="621" name="Google Shape;621;p44"/>
          <p:cNvSpPr txBox="1"/>
          <p:nvPr/>
        </p:nvSpPr>
        <p:spPr>
          <a:xfrm>
            <a:off x="6007932" y="1554806"/>
            <a:ext cx="2283900" cy="29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Regularization</a:t>
            </a:r>
            <a:endParaRPr sz="1700" b="1" dirty="0">
              <a:solidFill>
                <a:schemeClr val="dk1"/>
              </a:solidFill>
              <a:latin typeface="Epilogue"/>
              <a:ea typeface="Epilogue"/>
              <a:cs typeface="Epilogue"/>
              <a:sym typeface="Epilogue"/>
            </a:endParaRPr>
          </a:p>
        </p:txBody>
      </p:sp>
      <p:sp>
        <p:nvSpPr>
          <p:cNvPr id="622" name="Google Shape;622;p44"/>
          <p:cNvSpPr txBox="1"/>
          <p:nvPr/>
        </p:nvSpPr>
        <p:spPr>
          <a:xfrm>
            <a:off x="6007932" y="3240940"/>
            <a:ext cx="2283900" cy="29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Hybrid</a:t>
            </a:r>
            <a:endParaRPr sz="1700" b="1" dirty="0">
              <a:solidFill>
                <a:schemeClr val="dk1"/>
              </a:solidFill>
              <a:latin typeface="Epilogue"/>
              <a:ea typeface="Epilogue"/>
              <a:cs typeface="Epilogue"/>
              <a:sym typeface="Epilogue"/>
            </a:endParaRPr>
          </a:p>
        </p:txBody>
      </p:sp>
      <p:grpSp>
        <p:nvGrpSpPr>
          <p:cNvPr id="623" name="Google Shape;623;p44"/>
          <p:cNvGrpSpPr/>
          <p:nvPr/>
        </p:nvGrpSpPr>
        <p:grpSpPr>
          <a:xfrm>
            <a:off x="3128971" y="1704597"/>
            <a:ext cx="2879100" cy="1687004"/>
            <a:chOff x="3229954" y="1211523"/>
            <a:chExt cx="2520000" cy="2020606"/>
          </a:xfrm>
        </p:grpSpPr>
        <p:cxnSp>
          <p:nvCxnSpPr>
            <p:cNvPr id="624" name="Google Shape;624;p44"/>
            <p:cNvCxnSpPr>
              <a:stCxn id="625" idx="0"/>
              <a:endCxn id="619" idx="3"/>
            </p:cNvCxnSpPr>
            <p:nvPr/>
          </p:nvCxnSpPr>
          <p:spPr>
            <a:xfrm rot="10800000">
              <a:off x="3229954" y="1211523"/>
              <a:ext cx="1260000" cy="860700"/>
            </a:xfrm>
            <a:prstGeom prst="straightConnector1">
              <a:avLst/>
            </a:prstGeom>
            <a:noFill/>
            <a:ln w="9525" cap="flat" cmpd="sng">
              <a:solidFill>
                <a:schemeClr val="dk1"/>
              </a:solidFill>
              <a:prstDash val="solid"/>
              <a:round/>
              <a:headEnd type="none" w="med" len="med"/>
              <a:tailEnd type="none" w="med" len="med"/>
            </a:ln>
          </p:spPr>
        </p:cxnSp>
        <p:cxnSp>
          <p:nvCxnSpPr>
            <p:cNvPr id="626" name="Google Shape;626;p44"/>
            <p:cNvCxnSpPr>
              <a:stCxn id="625" idx="0"/>
              <a:endCxn id="621" idx="1"/>
            </p:cNvCxnSpPr>
            <p:nvPr/>
          </p:nvCxnSpPr>
          <p:spPr>
            <a:xfrm rot="10800000" flipH="1">
              <a:off x="4489954" y="1211523"/>
              <a:ext cx="1260000" cy="860700"/>
            </a:xfrm>
            <a:prstGeom prst="straightConnector1">
              <a:avLst/>
            </a:prstGeom>
            <a:noFill/>
            <a:ln w="9525" cap="flat" cmpd="sng">
              <a:solidFill>
                <a:schemeClr val="dk1"/>
              </a:solidFill>
              <a:prstDash val="solid"/>
              <a:round/>
              <a:headEnd type="none" w="med" len="med"/>
              <a:tailEnd type="none" w="med" len="med"/>
            </a:ln>
          </p:spPr>
        </p:cxnSp>
        <p:cxnSp>
          <p:nvCxnSpPr>
            <p:cNvPr id="627" name="Google Shape;627;p44"/>
            <p:cNvCxnSpPr>
              <a:stCxn id="625" idx="2"/>
              <a:endCxn id="622" idx="1"/>
            </p:cNvCxnSpPr>
            <p:nvPr/>
          </p:nvCxnSpPr>
          <p:spPr>
            <a:xfrm>
              <a:off x="4489954" y="2430829"/>
              <a:ext cx="1260000" cy="800100"/>
            </a:xfrm>
            <a:prstGeom prst="straightConnector1">
              <a:avLst/>
            </a:prstGeom>
            <a:noFill/>
            <a:ln w="9525" cap="flat" cmpd="sng">
              <a:solidFill>
                <a:schemeClr val="dk1"/>
              </a:solidFill>
              <a:prstDash val="solid"/>
              <a:round/>
              <a:headEnd type="none" w="med" len="med"/>
              <a:tailEnd type="none" w="med" len="med"/>
            </a:ln>
          </p:spPr>
        </p:cxnSp>
        <p:cxnSp>
          <p:nvCxnSpPr>
            <p:cNvPr id="628" name="Google Shape;628;p44"/>
            <p:cNvCxnSpPr>
              <a:stCxn id="625" idx="2"/>
              <a:endCxn id="620" idx="3"/>
            </p:cNvCxnSpPr>
            <p:nvPr/>
          </p:nvCxnSpPr>
          <p:spPr>
            <a:xfrm flipH="1">
              <a:off x="3229954" y="2430829"/>
              <a:ext cx="1260000" cy="801300"/>
            </a:xfrm>
            <a:prstGeom prst="straightConnector1">
              <a:avLst/>
            </a:prstGeom>
            <a:noFill/>
            <a:ln w="9525" cap="flat" cmpd="sng">
              <a:solidFill>
                <a:schemeClr val="dk1"/>
              </a:solidFill>
              <a:prstDash val="solid"/>
              <a:round/>
              <a:headEnd type="none" w="med" len="med"/>
              <a:tailEnd type="none" w="med" len="med"/>
            </a:ln>
          </p:spPr>
        </p:cxnSp>
      </p:grpSp>
      <p:sp>
        <p:nvSpPr>
          <p:cNvPr id="629" name="Google Shape;629;p44"/>
          <p:cNvSpPr txBox="1"/>
          <p:nvPr/>
        </p:nvSpPr>
        <p:spPr>
          <a:xfrm>
            <a:off x="845000" y="3585900"/>
            <a:ext cx="2283900" cy="868800"/>
          </a:xfrm>
          <a:prstGeom prst="rect">
            <a:avLst/>
          </a:prstGeom>
          <a:noFill/>
          <a:ln>
            <a:noFill/>
          </a:ln>
        </p:spPr>
        <p:txBody>
          <a:bodyPr spcFirstLastPara="1" wrap="square" lIns="91425" tIns="91425" rIns="91425" bIns="91425" anchor="t" anchorCtr="0">
            <a:noAutofit/>
          </a:bodyPr>
          <a:lstStyle/>
          <a:p>
            <a:pPr marL="365760" lvl="0" indent="-317500" algn="l" rtl="0">
              <a:lnSpc>
                <a:spcPct val="115000"/>
              </a:lnSpc>
              <a:spcBef>
                <a:spcPts val="0"/>
              </a:spcBef>
              <a:spcAft>
                <a:spcPts val="0"/>
              </a:spcAft>
              <a:buClr>
                <a:schemeClr val="dk2"/>
              </a:buClr>
              <a:buSzPts val="1400"/>
              <a:buFont typeface="Atkinson Hyperlegible"/>
              <a:buChar char="●"/>
            </a:pPr>
            <a:r>
              <a:rPr lang="en-GB" dirty="0">
                <a:solidFill>
                  <a:schemeClr val="dk1"/>
                </a:solidFill>
                <a:latin typeface="Atkinson Hyperlegible"/>
                <a:ea typeface="Atkinson Hyperlegible"/>
                <a:cs typeface="Atkinson Hyperlegible"/>
                <a:sym typeface="Atkinson Hyperlegible"/>
              </a:rPr>
              <a:t>Random Replay</a:t>
            </a:r>
            <a:endParaRPr dirty="0">
              <a:solidFill>
                <a:schemeClr val="dk1"/>
              </a:solidFill>
              <a:latin typeface="Atkinson Hyperlegible"/>
              <a:ea typeface="Atkinson Hyperlegible"/>
              <a:cs typeface="Atkinson Hyperlegible"/>
              <a:sym typeface="Atkinson Hyperlegible"/>
            </a:endParaRPr>
          </a:p>
          <a:p>
            <a:pPr marL="365760" lvl="0" indent="-317500" algn="l" rtl="0">
              <a:lnSpc>
                <a:spcPct val="115000"/>
              </a:lnSpc>
              <a:spcBef>
                <a:spcPts val="0"/>
              </a:spcBef>
              <a:spcAft>
                <a:spcPts val="0"/>
              </a:spcAft>
              <a:buClr>
                <a:schemeClr val="dk2"/>
              </a:buClr>
              <a:buSzPts val="1400"/>
              <a:buFont typeface="Atkinson Hyperlegible"/>
              <a:buChar char="●"/>
            </a:pPr>
            <a:r>
              <a:rPr lang="en-GB" dirty="0">
                <a:solidFill>
                  <a:schemeClr val="dk1"/>
                </a:solidFill>
                <a:latin typeface="Atkinson Hyperlegible"/>
                <a:ea typeface="Atkinson Hyperlegible"/>
                <a:cs typeface="Atkinson Hyperlegible"/>
                <a:sym typeface="Atkinson Hyperlegible"/>
              </a:rPr>
              <a:t>Latent Replay</a:t>
            </a:r>
            <a:endParaRPr dirty="0">
              <a:solidFill>
                <a:schemeClr val="dk1"/>
              </a:solidFill>
              <a:latin typeface="Atkinson Hyperlegible"/>
              <a:ea typeface="Atkinson Hyperlegible"/>
              <a:cs typeface="Atkinson Hyperlegible"/>
              <a:sym typeface="Atkinson Hyperlegible"/>
            </a:endParaRPr>
          </a:p>
          <a:p>
            <a:pPr marL="365760" lvl="0" indent="-317500" algn="l" rtl="0">
              <a:lnSpc>
                <a:spcPct val="115000"/>
              </a:lnSpc>
              <a:spcBef>
                <a:spcPts val="0"/>
              </a:spcBef>
              <a:spcAft>
                <a:spcPts val="0"/>
              </a:spcAft>
              <a:buClr>
                <a:schemeClr val="dk2"/>
              </a:buClr>
              <a:buSzPts val="1400"/>
              <a:buFont typeface="Atkinson Hyperlegible"/>
              <a:buChar char="●"/>
            </a:pPr>
            <a:r>
              <a:rPr lang="en" dirty="0">
                <a:solidFill>
                  <a:schemeClr val="dk1"/>
                </a:solidFill>
                <a:latin typeface="Atkinson Hyperlegible"/>
                <a:ea typeface="Atkinson Hyperlegible"/>
                <a:cs typeface="Atkinson Hyperlegible"/>
                <a:sym typeface="Atkinson Hyperlegible"/>
              </a:rPr>
              <a:t>Generative Replay</a:t>
            </a:r>
            <a:endParaRPr dirty="0">
              <a:solidFill>
                <a:schemeClr val="dk1"/>
              </a:solidFill>
              <a:latin typeface="Atkinson Hyperlegible"/>
              <a:ea typeface="Atkinson Hyperlegible"/>
              <a:cs typeface="Atkinson Hyperlegible"/>
              <a:sym typeface="Atkinson Hyperlegible"/>
            </a:endParaRPr>
          </a:p>
        </p:txBody>
      </p:sp>
      <p:sp>
        <p:nvSpPr>
          <p:cNvPr id="630" name="Google Shape;630;p44"/>
          <p:cNvSpPr txBox="1"/>
          <p:nvPr/>
        </p:nvSpPr>
        <p:spPr>
          <a:xfrm>
            <a:off x="6008102" y="1895652"/>
            <a:ext cx="2283900" cy="868800"/>
          </a:xfrm>
          <a:prstGeom prst="rect">
            <a:avLst/>
          </a:prstGeom>
          <a:noFill/>
          <a:ln>
            <a:noFill/>
          </a:ln>
        </p:spPr>
        <p:txBody>
          <a:bodyPr spcFirstLastPara="1" wrap="square" lIns="91425" tIns="91425" rIns="91425" bIns="91425" anchor="t" anchorCtr="0">
            <a:noAutofit/>
          </a:bodyPr>
          <a:lstStyle/>
          <a:p>
            <a:pPr marL="365760" lvl="0" indent="-317500" algn="l" rtl="0">
              <a:lnSpc>
                <a:spcPct val="115000"/>
              </a:lnSpc>
              <a:spcBef>
                <a:spcPts val="0"/>
              </a:spcBef>
              <a:spcAft>
                <a:spcPts val="0"/>
              </a:spcAft>
              <a:buClr>
                <a:schemeClr val="dk2"/>
              </a:buClr>
              <a:buSzPts val="1400"/>
              <a:buFont typeface="Atkinson Hyperlegible"/>
              <a:buChar char="●"/>
            </a:pPr>
            <a:r>
              <a:rPr lang="en-GB" dirty="0">
                <a:solidFill>
                  <a:schemeClr val="dk1"/>
                </a:solidFill>
                <a:latin typeface="Atkinson Hyperlegible"/>
                <a:ea typeface="Atkinson Hyperlegible"/>
                <a:cs typeface="Atkinson Hyperlegible"/>
                <a:sym typeface="Atkinson Hyperlegible"/>
              </a:rPr>
              <a:t>Learning Without Forgetting (LWF)</a:t>
            </a:r>
            <a:endParaRPr dirty="0">
              <a:solidFill>
                <a:schemeClr val="dk1"/>
              </a:solidFill>
              <a:latin typeface="Atkinson Hyperlegible"/>
              <a:ea typeface="Atkinson Hyperlegible"/>
              <a:cs typeface="Atkinson Hyperlegible"/>
              <a:sym typeface="Atkinson Hyperlegible"/>
            </a:endParaRPr>
          </a:p>
          <a:p>
            <a:pPr marL="365760" lvl="0" indent="-317500" algn="l" rtl="0">
              <a:lnSpc>
                <a:spcPct val="115000"/>
              </a:lnSpc>
              <a:spcBef>
                <a:spcPts val="0"/>
              </a:spcBef>
              <a:spcAft>
                <a:spcPts val="0"/>
              </a:spcAft>
              <a:buClr>
                <a:schemeClr val="dk2"/>
              </a:buClr>
              <a:buSzPts val="1400"/>
              <a:buFont typeface="Atkinson Hyperlegible"/>
              <a:buChar char="●"/>
            </a:pPr>
            <a:r>
              <a:rPr lang="en" dirty="0">
                <a:solidFill>
                  <a:schemeClr val="dk1"/>
                </a:solidFill>
                <a:latin typeface="Atkinson Hyperlegible"/>
                <a:ea typeface="Atkinson Hyperlegible"/>
                <a:cs typeface="Atkinson Hyperlegible"/>
                <a:sym typeface="Atkinson Hyperlegible"/>
              </a:rPr>
              <a:t>Elastic Weights Consolidation (EWC)</a:t>
            </a:r>
            <a:endParaRPr dirty="0">
              <a:solidFill>
                <a:schemeClr val="dk1"/>
              </a:solidFill>
              <a:latin typeface="Atkinson Hyperlegible"/>
              <a:ea typeface="Atkinson Hyperlegible"/>
              <a:cs typeface="Atkinson Hyperlegible"/>
              <a:sym typeface="Atkinson Hyperlegible"/>
            </a:endParaRPr>
          </a:p>
        </p:txBody>
      </p:sp>
      <p:sp>
        <p:nvSpPr>
          <p:cNvPr id="631" name="Google Shape;631;p44"/>
          <p:cNvSpPr txBox="1"/>
          <p:nvPr/>
        </p:nvSpPr>
        <p:spPr>
          <a:xfrm>
            <a:off x="6008100" y="3585900"/>
            <a:ext cx="2283900" cy="868800"/>
          </a:xfrm>
          <a:prstGeom prst="rect">
            <a:avLst/>
          </a:prstGeom>
          <a:noFill/>
          <a:ln>
            <a:noFill/>
          </a:ln>
        </p:spPr>
        <p:txBody>
          <a:bodyPr spcFirstLastPara="1" wrap="square" lIns="91425" tIns="91425" rIns="91425" bIns="91425" anchor="t" anchorCtr="0">
            <a:noAutofit/>
          </a:bodyPr>
          <a:lstStyle/>
          <a:p>
            <a:pPr marL="365760" lvl="0" indent="-317500" algn="l" rtl="0">
              <a:lnSpc>
                <a:spcPct val="115000"/>
              </a:lnSpc>
              <a:spcBef>
                <a:spcPts val="0"/>
              </a:spcBef>
              <a:spcAft>
                <a:spcPts val="0"/>
              </a:spcAft>
              <a:buClr>
                <a:schemeClr val="dk2"/>
              </a:buClr>
              <a:buSzPts val="1400"/>
              <a:buFont typeface="Atkinson Hyperlegible"/>
              <a:buChar char="●"/>
            </a:pPr>
            <a:r>
              <a:rPr lang="en-GB" dirty="0">
                <a:solidFill>
                  <a:schemeClr val="dk1"/>
                </a:solidFill>
                <a:latin typeface="Atkinson Hyperlegible"/>
                <a:ea typeface="Atkinson Hyperlegible"/>
                <a:cs typeface="Atkinson Hyperlegible"/>
                <a:sym typeface="Atkinson Hyperlegible"/>
              </a:rPr>
              <a:t>GEM</a:t>
            </a:r>
          </a:p>
          <a:p>
            <a:pPr marL="365760" lvl="0" indent="-317500" algn="l" rtl="0">
              <a:lnSpc>
                <a:spcPct val="115000"/>
              </a:lnSpc>
              <a:spcBef>
                <a:spcPts val="0"/>
              </a:spcBef>
              <a:spcAft>
                <a:spcPts val="0"/>
              </a:spcAft>
              <a:buClr>
                <a:schemeClr val="dk2"/>
              </a:buClr>
              <a:buSzPts val="1400"/>
              <a:buFont typeface="Atkinson Hyperlegible"/>
              <a:buChar char="●"/>
            </a:pPr>
            <a:r>
              <a:rPr lang="en-GB" dirty="0">
                <a:solidFill>
                  <a:schemeClr val="dk1"/>
                </a:solidFill>
                <a:latin typeface="Atkinson Hyperlegible"/>
                <a:ea typeface="Atkinson Hyperlegible"/>
                <a:cs typeface="Atkinson Hyperlegible"/>
                <a:sym typeface="Atkinson Hyperlegible"/>
              </a:rPr>
              <a:t>iCarl</a:t>
            </a:r>
          </a:p>
          <a:p>
            <a:pPr marL="365760" lvl="0" indent="-317500" algn="l" rtl="0">
              <a:lnSpc>
                <a:spcPct val="115000"/>
              </a:lnSpc>
              <a:spcBef>
                <a:spcPts val="0"/>
              </a:spcBef>
              <a:spcAft>
                <a:spcPts val="0"/>
              </a:spcAft>
              <a:buClr>
                <a:schemeClr val="dk2"/>
              </a:buClr>
              <a:buSzPts val="1400"/>
              <a:buFont typeface="Atkinson Hyperlegible"/>
              <a:buChar char="●"/>
            </a:pPr>
            <a:r>
              <a:rPr lang="en-GB" dirty="0">
                <a:solidFill>
                  <a:schemeClr val="dk1"/>
                </a:solidFill>
                <a:latin typeface="Atkinson Hyperlegible"/>
                <a:ea typeface="Atkinson Hyperlegible"/>
                <a:cs typeface="Atkinson Hyperlegible"/>
                <a:sym typeface="Atkinson Hyperlegible"/>
              </a:rPr>
              <a:t>AR1* w/ Latent Replay</a:t>
            </a:r>
            <a:endParaRPr dirty="0">
              <a:solidFill>
                <a:schemeClr val="dk1"/>
              </a:solidFill>
              <a:latin typeface="Atkinson Hyperlegible"/>
              <a:ea typeface="Atkinson Hyperlegible"/>
              <a:cs typeface="Atkinson Hyperlegible"/>
              <a:sym typeface="Atkinson Hyperlegible"/>
            </a:endParaRPr>
          </a:p>
        </p:txBody>
      </p:sp>
      <p:sp>
        <p:nvSpPr>
          <p:cNvPr id="625" name="Google Shape;625;p44"/>
          <p:cNvSpPr txBox="1"/>
          <p:nvPr/>
        </p:nvSpPr>
        <p:spPr>
          <a:xfrm>
            <a:off x="3426571" y="2423195"/>
            <a:ext cx="2283900" cy="29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Continual Learning</a:t>
            </a:r>
            <a:endParaRPr sz="1700" b="1" dirty="0">
              <a:solidFill>
                <a:schemeClr val="dk1"/>
              </a:solidFill>
              <a:latin typeface="Epilogue"/>
              <a:ea typeface="Epilogue"/>
              <a:cs typeface="Epilogue"/>
              <a:sym typeface="Epilogue"/>
            </a:endParaRPr>
          </a:p>
        </p:txBody>
      </p:sp>
      <p:sp>
        <p:nvSpPr>
          <p:cNvPr id="632" name="Google Shape;632;p44"/>
          <p:cNvSpPr txBox="1"/>
          <p:nvPr/>
        </p:nvSpPr>
        <p:spPr>
          <a:xfrm>
            <a:off x="845050" y="1895665"/>
            <a:ext cx="2283900" cy="868800"/>
          </a:xfrm>
          <a:prstGeom prst="rect">
            <a:avLst/>
          </a:prstGeom>
          <a:noFill/>
          <a:ln>
            <a:noFill/>
          </a:ln>
        </p:spPr>
        <p:txBody>
          <a:bodyPr spcFirstLastPara="1" wrap="square" lIns="91425" tIns="91425" rIns="91425" bIns="91425" anchor="t" anchorCtr="0">
            <a:noAutofit/>
          </a:bodyPr>
          <a:lstStyle/>
          <a:p>
            <a:pPr marL="365760" lvl="0" indent="-317500" algn="l" rtl="0">
              <a:lnSpc>
                <a:spcPct val="115000"/>
              </a:lnSpc>
              <a:spcBef>
                <a:spcPts val="0"/>
              </a:spcBef>
              <a:spcAft>
                <a:spcPts val="0"/>
              </a:spcAft>
              <a:buClr>
                <a:schemeClr val="dk2"/>
              </a:buClr>
              <a:buSzPts val="1400"/>
              <a:buFont typeface="Atkinson Hyperlegible"/>
              <a:buChar char="●"/>
            </a:pPr>
            <a:r>
              <a:rPr lang="en-GB" dirty="0">
                <a:solidFill>
                  <a:schemeClr val="dk1"/>
                </a:solidFill>
                <a:latin typeface="Atkinson Hyperlegible"/>
                <a:ea typeface="Atkinson Hyperlegible"/>
                <a:cs typeface="Atkinson Hyperlegible"/>
                <a:sym typeface="Atkinson Hyperlegible"/>
              </a:rPr>
              <a:t>Multi-Head</a:t>
            </a:r>
            <a:endParaRPr dirty="0">
              <a:solidFill>
                <a:schemeClr val="dk1"/>
              </a:solidFill>
              <a:latin typeface="Atkinson Hyperlegible"/>
              <a:ea typeface="Atkinson Hyperlegible"/>
              <a:cs typeface="Atkinson Hyperlegible"/>
              <a:sym typeface="Atkinson Hyperlegible"/>
            </a:endParaRPr>
          </a:p>
          <a:p>
            <a:pPr marL="365760" lvl="0" indent="-317500" algn="l" rtl="0">
              <a:lnSpc>
                <a:spcPct val="115000"/>
              </a:lnSpc>
              <a:spcBef>
                <a:spcPts val="0"/>
              </a:spcBef>
              <a:spcAft>
                <a:spcPts val="0"/>
              </a:spcAft>
              <a:buClr>
                <a:schemeClr val="dk2"/>
              </a:buClr>
              <a:buSzPts val="1400"/>
              <a:buFont typeface="Atkinson Hyperlegible"/>
              <a:buChar char="●"/>
            </a:pPr>
            <a:r>
              <a:rPr lang="en-GB" dirty="0">
                <a:solidFill>
                  <a:schemeClr val="dk1"/>
                </a:solidFill>
                <a:latin typeface="Atkinson Hyperlegible"/>
                <a:ea typeface="Atkinson Hyperlegible"/>
                <a:cs typeface="Atkinson Hyperlegible"/>
                <a:sym typeface="Atkinson Hyperlegible"/>
              </a:rPr>
              <a:t>Progressive Neural Networks (PNNs)</a:t>
            </a:r>
            <a:endParaRPr dirty="0">
              <a:solidFill>
                <a:schemeClr val="dk1"/>
              </a:solidFill>
              <a:latin typeface="Atkinson Hyperlegible"/>
              <a:ea typeface="Atkinson Hyperlegible"/>
              <a:cs typeface="Atkinson Hyperlegible"/>
              <a:sym typeface="Atkinson Hyperlegible"/>
            </a:endParaRPr>
          </a:p>
        </p:txBody>
      </p:sp>
      <p:sp>
        <p:nvSpPr>
          <p:cNvPr id="2" name="Oval 1">
            <a:extLst>
              <a:ext uri="{FF2B5EF4-FFF2-40B4-BE49-F238E27FC236}">
                <a16:creationId xmlns:a16="http://schemas.microsoft.com/office/drawing/2014/main" id="{49FEB301-EF4F-96FE-8179-2B7183C46A93}"/>
              </a:ext>
            </a:extLst>
          </p:cNvPr>
          <p:cNvSpPr/>
          <p:nvPr/>
        </p:nvSpPr>
        <p:spPr>
          <a:xfrm>
            <a:off x="445477" y="2902454"/>
            <a:ext cx="3020373" cy="16695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859422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 deployed </a:t>
            </a:r>
            <a:r>
              <a:rPr lang="en" b="1" dirty="0"/>
              <a:t>on Edge</a:t>
            </a:r>
            <a:endParaRPr b="1" dirty="0"/>
          </a:p>
        </p:txBody>
      </p:sp>
      <p:sp>
        <p:nvSpPr>
          <p:cNvPr id="291" name="Google Shape;291;p34"/>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sp>
        <p:nvSpPr>
          <p:cNvPr id="292" name="Google Shape;292;p34"/>
          <p:cNvSpPr/>
          <p:nvPr/>
        </p:nvSpPr>
        <p:spPr>
          <a:xfrm>
            <a:off x="5438575" y="2789976"/>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03</a:t>
            </a:r>
            <a:endParaRPr sz="1500" dirty="0">
              <a:solidFill>
                <a:srgbClr val="434343"/>
              </a:solidFill>
              <a:latin typeface="Atkinson Hyperlegible"/>
              <a:ea typeface="Atkinson Hyperlegible"/>
              <a:cs typeface="Atkinson Hyperlegible"/>
              <a:sym typeface="Atkinson Hyperlegible"/>
            </a:endParaRPr>
          </a:p>
        </p:txBody>
      </p:sp>
      <p:sp>
        <p:nvSpPr>
          <p:cNvPr id="293" name="Google Shape;293;p34"/>
          <p:cNvSpPr/>
          <p:nvPr/>
        </p:nvSpPr>
        <p:spPr>
          <a:xfrm>
            <a:off x="5438575" y="3616641"/>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03</a:t>
            </a:r>
            <a:endParaRPr sz="1500" dirty="0">
              <a:solidFill>
                <a:srgbClr val="434343"/>
              </a:solidFill>
              <a:latin typeface="Atkinson Hyperlegible"/>
              <a:ea typeface="Atkinson Hyperlegible"/>
              <a:cs typeface="Atkinson Hyperlegible"/>
              <a:sym typeface="Atkinson Hyperlegible"/>
            </a:endParaRPr>
          </a:p>
        </p:txBody>
      </p:sp>
      <p:sp>
        <p:nvSpPr>
          <p:cNvPr id="294" name="Google Shape;294;p34"/>
          <p:cNvSpPr txBox="1"/>
          <p:nvPr/>
        </p:nvSpPr>
        <p:spPr>
          <a:xfrm>
            <a:off x="6083950" y="1196445"/>
            <a:ext cx="22794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dk1"/>
                </a:solidFill>
                <a:latin typeface="Epilogue"/>
                <a:ea typeface="Epilogue"/>
                <a:cs typeface="Epilogue"/>
                <a:sym typeface="Epilogue"/>
              </a:rPr>
              <a:t>Fine-Tuning</a:t>
            </a:r>
            <a:endParaRPr sz="1700" b="1" dirty="0">
              <a:solidFill>
                <a:schemeClr val="dk1"/>
              </a:solidFill>
              <a:latin typeface="Epilogue"/>
              <a:ea typeface="Epilogue"/>
              <a:cs typeface="Epilogue"/>
              <a:sym typeface="Epilogue"/>
            </a:endParaRPr>
          </a:p>
        </p:txBody>
      </p:sp>
      <p:sp>
        <p:nvSpPr>
          <p:cNvPr id="295" name="Google Shape;295;p34"/>
          <p:cNvSpPr txBox="1"/>
          <p:nvPr/>
        </p:nvSpPr>
        <p:spPr>
          <a:xfrm>
            <a:off x="6083950" y="1392700"/>
            <a:ext cx="2279400" cy="621300"/>
          </a:xfrm>
          <a:prstGeom prst="rect">
            <a:avLst/>
          </a:prstGeom>
          <a:noFill/>
          <a:ln>
            <a:noFill/>
          </a:ln>
        </p:spPr>
        <p:txBody>
          <a:bodyPr spcFirstLastPara="1" wrap="square" lIns="91425" tIns="91425" rIns="91425" bIns="91425" anchor="t" anchorCtr="0">
            <a:noAutofit/>
          </a:bodyPr>
          <a:lstStyle/>
          <a:p>
            <a:pPr marL="0" lvl="0" indent="12700" algn="l" rtl="0">
              <a:lnSpc>
                <a:spcPct val="115000"/>
              </a:lnSpc>
              <a:spcBef>
                <a:spcPts val="0"/>
              </a:spcBef>
              <a:spcAft>
                <a:spcPts val="0"/>
              </a:spcAft>
              <a:buNone/>
            </a:pPr>
            <a:r>
              <a:rPr lang="en" dirty="0">
                <a:solidFill>
                  <a:schemeClr val="dk1"/>
                </a:solidFill>
                <a:latin typeface="Atkinson Hyperlegible"/>
                <a:ea typeface="Atkinson Hyperlegible"/>
                <a:cs typeface="Atkinson Hyperlegible"/>
                <a:sym typeface="Atkinson Hyperlegible"/>
              </a:rPr>
              <a:t>Solve specific task</a:t>
            </a:r>
            <a:endParaRPr dirty="0">
              <a:solidFill>
                <a:schemeClr val="dk1"/>
              </a:solidFill>
              <a:latin typeface="Atkinson Hyperlegible"/>
              <a:ea typeface="Atkinson Hyperlegible"/>
              <a:cs typeface="Atkinson Hyperlegible"/>
              <a:sym typeface="Atkinson Hyperlegible"/>
            </a:endParaRPr>
          </a:p>
        </p:txBody>
      </p:sp>
      <p:sp>
        <p:nvSpPr>
          <p:cNvPr id="296" name="Google Shape;296;p34"/>
          <p:cNvSpPr txBox="1"/>
          <p:nvPr/>
        </p:nvSpPr>
        <p:spPr>
          <a:xfrm>
            <a:off x="6083950" y="2022557"/>
            <a:ext cx="22794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b="1" dirty="0">
                <a:solidFill>
                  <a:schemeClr val="dk1"/>
                </a:solidFill>
                <a:latin typeface="Epilogue"/>
                <a:ea typeface="Epilogue"/>
                <a:cs typeface="Epilogue"/>
                <a:sym typeface="Epilogue"/>
              </a:rPr>
              <a:t>On</a:t>
            </a:r>
            <a:r>
              <a:rPr lang="en" sz="1700" b="1" dirty="0">
                <a:solidFill>
                  <a:schemeClr val="dk1"/>
                </a:solidFill>
                <a:latin typeface="Epilogue"/>
                <a:ea typeface="Epilogue"/>
                <a:cs typeface="Epilogue"/>
                <a:sym typeface="Epilogue"/>
              </a:rPr>
              <a:t>-Device Training</a:t>
            </a:r>
            <a:endParaRPr sz="1700" b="1" dirty="0">
              <a:solidFill>
                <a:schemeClr val="dk1"/>
              </a:solidFill>
              <a:latin typeface="Epilogue"/>
              <a:ea typeface="Epilogue"/>
              <a:cs typeface="Epilogue"/>
              <a:sym typeface="Epilogue"/>
            </a:endParaRPr>
          </a:p>
        </p:txBody>
      </p:sp>
      <p:sp>
        <p:nvSpPr>
          <p:cNvPr id="297" name="Google Shape;297;p34"/>
          <p:cNvSpPr txBox="1"/>
          <p:nvPr/>
        </p:nvSpPr>
        <p:spPr>
          <a:xfrm>
            <a:off x="6083950" y="2218828"/>
            <a:ext cx="2279400" cy="621300"/>
          </a:xfrm>
          <a:prstGeom prst="rect">
            <a:avLst/>
          </a:prstGeom>
          <a:noFill/>
          <a:ln>
            <a:noFill/>
          </a:ln>
        </p:spPr>
        <p:txBody>
          <a:bodyPr spcFirstLastPara="1" wrap="square" lIns="91425" tIns="91425" rIns="91425" bIns="91425" anchor="t" anchorCtr="0">
            <a:noAutofit/>
          </a:bodyPr>
          <a:lstStyle/>
          <a:p>
            <a:pPr marL="0" lvl="0" indent="12700" algn="l" rtl="0">
              <a:lnSpc>
                <a:spcPct val="115000"/>
              </a:lnSpc>
              <a:spcBef>
                <a:spcPts val="0"/>
              </a:spcBef>
              <a:spcAft>
                <a:spcPts val="0"/>
              </a:spcAft>
              <a:buNone/>
            </a:pPr>
            <a:r>
              <a:rPr lang="en" dirty="0">
                <a:solidFill>
                  <a:schemeClr val="dk1"/>
                </a:solidFill>
                <a:latin typeface="Atkinson Hyperlegible"/>
                <a:ea typeface="Atkinson Hyperlegible"/>
                <a:cs typeface="Atkinson Hyperlegible"/>
                <a:sym typeface="Atkinson Hyperlegible"/>
              </a:rPr>
              <a:t>Weights change</a:t>
            </a:r>
            <a:endParaRPr dirty="0">
              <a:solidFill>
                <a:schemeClr val="dk1"/>
              </a:solidFill>
              <a:latin typeface="Atkinson Hyperlegible"/>
              <a:ea typeface="Atkinson Hyperlegible"/>
              <a:cs typeface="Atkinson Hyperlegible"/>
              <a:sym typeface="Atkinson Hyperlegible"/>
            </a:endParaRPr>
          </a:p>
        </p:txBody>
      </p:sp>
      <p:sp>
        <p:nvSpPr>
          <p:cNvPr id="298" name="Google Shape;298;p34"/>
          <p:cNvSpPr txBox="1"/>
          <p:nvPr/>
        </p:nvSpPr>
        <p:spPr>
          <a:xfrm>
            <a:off x="0" y="2650408"/>
            <a:ext cx="17694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Model</a:t>
            </a:r>
            <a:endParaRPr sz="1700" b="1" dirty="0">
              <a:solidFill>
                <a:schemeClr val="dk1"/>
              </a:solidFill>
              <a:latin typeface="Epilogue"/>
              <a:ea typeface="Epilogue"/>
              <a:cs typeface="Epilogue"/>
              <a:sym typeface="Epilogue"/>
            </a:endParaRPr>
          </a:p>
        </p:txBody>
      </p:sp>
      <p:sp>
        <p:nvSpPr>
          <p:cNvPr id="300" name="Google Shape;300;p34"/>
          <p:cNvSpPr txBox="1"/>
          <p:nvPr/>
        </p:nvSpPr>
        <p:spPr>
          <a:xfrm>
            <a:off x="2850133" y="3761896"/>
            <a:ext cx="17694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Body</a:t>
            </a:r>
            <a:endParaRPr sz="1500" dirty="0">
              <a:solidFill>
                <a:schemeClr val="dk1"/>
              </a:solidFill>
              <a:latin typeface="Atkinson Hyperlegible"/>
              <a:ea typeface="Atkinson Hyperlegible"/>
              <a:cs typeface="Atkinson Hyperlegible"/>
              <a:sym typeface="Atkinson Hyperlegible"/>
            </a:endParaRPr>
          </a:p>
        </p:txBody>
      </p:sp>
      <p:sp>
        <p:nvSpPr>
          <p:cNvPr id="302" name="Google Shape;302;p34"/>
          <p:cNvSpPr txBox="1"/>
          <p:nvPr/>
        </p:nvSpPr>
        <p:spPr>
          <a:xfrm>
            <a:off x="2850133" y="1386809"/>
            <a:ext cx="1769400" cy="26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Head</a:t>
            </a:r>
            <a:endParaRPr sz="1500" dirty="0">
              <a:solidFill>
                <a:schemeClr val="dk1"/>
              </a:solidFill>
              <a:latin typeface="Atkinson Hyperlegible"/>
              <a:ea typeface="Atkinson Hyperlegible"/>
              <a:cs typeface="Atkinson Hyperlegible"/>
              <a:sym typeface="Atkinson Hyperlegible"/>
            </a:endParaRPr>
          </a:p>
        </p:txBody>
      </p:sp>
      <p:sp>
        <p:nvSpPr>
          <p:cNvPr id="304" name="Google Shape;304;p34"/>
          <p:cNvSpPr txBox="1"/>
          <p:nvPr/>
        </p:nvSpPr>
        <p:spPr>
          <a:xfrm>
            <a:off x="6083950" y="2848669"/>
            <a:ext cx="22794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dk1"/>
                </a:solidFill>
                <a:latin typeface="Epilogue"/>
                <a:ea typeface="Epilogue"/>
                <a:cs typeface="Epilogue"/>
                <a:sym typeface="Epilogue"/>
              </a:rPr>
              <a:t>Pre-trained</a:t>
            </a:r>
            <a:endParaRPr sz="1700" b="1" dirty="0">
              <a:solidFill>
                <a:schemeClr val="dk1"/>
              </a:solidFill>
              <a:latin typeface="Epilogue"/>
              <a:ea typeface="Epilogue"/>
              <a:cs typeface="Epilogue"/>
              <a:sym typeface="Epilogue"/>
            </a:endParaRPr>
          </a:p>
        </p:txBody>
      </p:sp>
      <p:sp>
        <p:nvSpPr>
          <p:cNvPr id="305" name="Google Shape;305;p34"/>
          <p:cNvSpPr txBox="1"/>
          <p:nvPr/>
        </p:nvSpPr>
        <p:spPr>
          <a:xfrm>
            <a:off x="6083950" y="3044930"/>
            <a:ext cx="2279400" cy="62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Atkinson Hyperlegible"/>
                <a:ea typeface="Atkinson Hyperlegible"/>
                <a:cs typeface="Atkinson Hyperlegible"/>
                <a:sym typeface="Atkinson Hyperlegible"/>
              </a:rPr>
              <a:t>MobileNetV1/V2/V3, EfficientDet etc.</a:t>
            </a:r>
            <a:endParaRPr dirty="0">
              <a:solidFill>
                <a:schemeClr val="dk1"/>
              </a:solidFill>
              <a:latin typeface="Atkinson Hyperlegible"/>
              <a:ea typeface="Atkinson Hyperlegible"/>
              <a:cs typeface="Atkinson Hyperlegible"/>
              <a:sym typeface="Atkinson Hyperlegible"/>
            </a:endParaRPr>
          </a:p>
        </p:txBody>
      </p:sp>
      <p:sp>
        <p:nvSpPr>
          <p:cNvPr id="306" name="Google Shape;306;p34"/>
          <p:cNvSpPr txBox="1"/>
          <p:nvPr/>
        </p:nvSpPr>
        <p:spPr>
          <a:xfrm>
            <a:off x="6083950" y="3674781"/>
            <a:ext cx="2279400" cy="2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dirty="0">
                <a:solidFill>
                  <a:schemeClr val="dk1"/>
                </a:solidFill>
                <a:latin typeface="Epilogue"/>
                <a:ea typeface="Epilogue"/>
                <a:cs typeface="Epilogue"/>
                <a:sym typeface="Epilogue"/>
              </a:rPr>
              <a:t>Frozen</a:t>
            </a:r>
            <a:endParaRPr sz="1700" b="1" dirty="0">
              <a:solidFill>
                <a:schemeClr val="dk1"/>
              </a:solidFill>
              <a:latin typeface="Epilogue"/>
              <a:ea typeface="Epilogue"/>
              <a:cs typeface="Epilogue"/>
              <a:sym typeface="Epilogue"/>
            </a:endParaRPr>
          </a:p>
        </p:txBody>
      </p:sp>
      <p:sp>
        <p:nvSpPr>
          <p:cNvPr id="307" name="Google Shape;307;p34"/>
          <p:cNvSpPr txBox="1"/>
          <p:nvPr/>
        </p:nvSpPr>
        <p:spPr>
          <a:xfrm>
            <a:off x="6083950" y="3871028"/>
            <a:ext cx="2279400" cy="621300"/>
          </a:xfrm>
          <a:prstGeom prst="rect">
            <a:avLst/>
          </a:prstGeom>
          <a:noFill/>
          <a:ln>
            <a:noFill/>
          </a:ln>
        </p:spPr>
        <p:txBody>
          <a:bodyPr spcFirstLastPara="1" wrap="square" lIns="91425" tIns="91425" rIns="91425" bIns="91425" anchor="t" anchorCtr="0">
            <a:noAutofit/>
          </a:bodyPr>
          <a:lstStyle/>
          <a:p>
            <a:pPr marL="0" lvl="0" indent="12700" algn="l" rtl="0">
              <a:lnSpc>
                <a:spcPct val="115000"/>
              </a:lnSpc>
              <a:spcBef>
                <a:spcPts val="0"/>
              </a:spcBef>
              <a:spcAft>
                <a:spcPts val="0"/>
              </a:spcAft>
              <a:buNone/>
            </a:pPr>
            <a:r>
              <a:rPr lang="en" dirty="0">
                <a:solidFill>
                  <a:schemeClr val="dk1"/>
                </a:solidFill>
                <a:latin typeface="Atkinson Hyperlegible"/>
                <a:ea typeface="Atkinson Hyperlegible"/>
                <a:cs typeface="Atkinson Hyperlegible"/>
                <a:sym typeface="Atkinson Hyperlegible"/>
              </a:rPr>
              <a:t>Used for feature extraction only</a:t>
            </a:r>
            <a:endParaRPr dirty="0">
              <a:solidFill>
                <a:schemeClr val="dk1"/>
              </a:solidFill>
              <a:latin typeface="Atkinson Hyperlegible"/>
              <a:ea typeface="Atkinson Hyperlegible"/>
              <a:cs typeface="Atkinson Hyperlegible"/>
              <a:sym typeface="Atkinson Hyperlegible"/>
            </a:endParaRPr>
          </a:p>
        </p:txBody>
      </p:sp>
      <p:sp>
        <p:nvSpPr>
          <p:cNvPr id="308" name="Google Shape;308;p34"/>
          <p:cNvSpPr/>
          <p:nvPr/>
        </p:nvSpPr>
        <p:spPr>
          <a:xfrm>
            <a:off x="5438575" y="1136648"/>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03</a:t>
            </a:r>
            <a:endParaRPr sz="1500" dirty="0">
              <a:solidFill>
                <a:srgbClr val="434343"/>
              </a:solidFill>
              <a:latin typeface="Atkinson Hyperlegible"/>
              <a:ea typeface="Atkinson Hyperlegible"/>
              <a:cs typeface="Atkinson Hyperlegible"/>
              <a:sym typeface="Atkinson Hyperlegible"/>
            </a:endParaRPr>
          </a:p>
        </p:txBody>
      </p:sp>
      <p:sp>
        <p:nvSpPr>
          <p:cNvPr id="309" name="Google Shape;309;p34"/>
          <p:cNvSpPr/>
          <p:nvPr/>
        </p:nvSpPr>
        <p:spPr>
          <a:xfrm>
            <a:off x="5438575" y="1963312"/>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03</a:t>
            </a:r>
            <a:endParaRPr sz="1500" dirty="0">
              <a:solidFill>
                <a:srgbClr val="434343"/>
              </a:solidFill>
              <a:latin typeface="Atkinson Hyperlegible"/>
              <a:ea typeface="Atkinson Hyperlegible"/>
              <a:cs typeface="Atkinson Hyperlegible"/>
              <a:sym typeface="Atkinson Hyperlegible"/>
            </a:endParaRPr>
          </a:p>
        </p:txBody>
      </p:sp>
      <p:cxnSp>
        <p:nvCxnSpPr>
          <p:cNvPr id="310" name="Google Shape;310;p34"/>
          <p:cNvCxnSpPr>
            <a:stCxn id="311" idx="0"/>
            <a:endCxn id="312" idx="2"/>
          </p:cNvCxnSpPr>
          <p:nvPr/>
        </p:nvCxnSpPr>
        <p:spPr>
          <a:xfrm rot="-5400000">
            <a:off x="2327025" y="1290766"/>
            <a:ext cx="479700" cy="1767300"/>
          </a:xfrm>
          <a:prstGeom prst="bentConnector2">
            <a:avLst/>
          </a:prstGeom>
          <a:noFill/>
          <a:ln w="9525" cap="flat" cmpd="sng">
            <a:solidFill>
              <a:schemeClr val="dk1"/>
            </a:solidFill>
            <a:prstDash val="solid"/>
            <a:round/>
            <a:headEnd type="none" w="med" len="med"/>
            <a:tailEnd type="none" w="med" len="med"/>
          </a:ln>
        </p:spPr>
      </p:cxnSp>
      <p:cxnSp>
        <p:nvCxnSpPr>
          <p:cNvPr id="313" name="Google Shape;313;p34"/>
          <p:cNvCxnSpPr>
            <a:cxnSpLocks/>
            <a:stCxn id="312" idx="6"/>
            <a:endCxn id="308" idx="2"/>
          </p:cNvCxnSpPr>
          <p:nvPr/>
        </p:nvCxnSpPr>
        <p:spPr>
          <a:xfrm rot="10800000" flipH="1">
            <a:off x="4019083" y="1420078"/>
            <a:ext cx="1419600" cy="5145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314" name="Google Shape;314;p34"/>
          <p:cNvCxnSpPr>
            <a:stCxn id="312" idx="6"/>
            <a:endCxn id="309" idx="2"/>
          </p:cNvCxnSpPr>
          <p:nvPr/>
        </p:nvCxnSpPr>
        <p:spPr>
          <a:xfrm>
            <a:off x="4019083" y="1934578"/>
            <a:ext cx="1419600" cy="3123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315" name="Google Shape;315;p34"/>
          <p:cNvCxnSpPr>
            <a:stCxn id="316" idx="6"/>
            <a:endCxn id="292" idx="2"/>
          </p:cNvCxnSpPr>
          <p:nvPr/>
        </p:nvCxnSpPr>
        <p:spPr>
          <a:xfrm rot="10800000" flipH="1">
            <a:off x="4019083" y="3073593"/>
            <a:ext cx="1419600" cy="3936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317" name="Google Shape;317;p34"/>
          <p:cNvCxnSpPr>
            <a:stCxn id="316" idx="6"/>
            <a:endCxn id="293" idx="2"/>
          </p:cNvCxnSpPr>
          <p:nvPr/>
        </p:nvCxnSpPr>
        <p:spPr>
          <a:xfrm>
            <a:off x="4019083" y="3467193"/>
            <a:ext cx="1419600" cy="432900"/>
          </a:xfrm>
          <a:prstGeom prst="bentConnector3">
            <a:avLst>
              <a:gd name="adj1" fmla="val 49996"/>
            </a:avLst>
          </a:prstGeom>
          <a:noFill/>
          <a:ln w="9525" cap="flat" cmpd="sng">
            <a:solidFill>
              <a:schemeClr val="dk1"/>
            </a:solidFill>
            <a:prstDash val="solid"/>
            <a:round/>
            <a:headEnd type="none" w="med" len="med"/>
            <a:tailEnd type="none" w="med" len="med"/>
          </a:ln>
        </p:spPr>
      </p:cxnSp>
      <p:cxnSp>
        <p:nvCxnSpPr>
          <p:cNvPr id="318" name="Google Shape;318;p34"/>
          <p:cNvCxnSpPr>
            <a:cxnSpLocks/>
            <a:stCxn id="4" idx="4"/>
            <a:endCxn id="316" idx="2"/>
          </p:cNvCxnSpPr>
          <p:nvPr/>
        </p:nvCxnSpPr>
        <p:spPr>
          <a:xfrm rot="16200000" flipH="1">
            <a:off x="2388614" y="2405223"/>
            <a:ext cx="357413" cy="1766525"/>
          </a:xfrm>
          <a:prstGeom prst="bentConnector2">
            <a:avLst/>
          </a:prstGeom>
          <a:noFill/>
          <a:ln w="9525" cap="flat" cmpd="sng">
            <a:solidFill>
              <a:schemeClr val="dk1"/>
            </a:solidFill>
            <a:prstDash val="solid"/>
            <a:round/>
            <a:headEnd type="none" w="med" len="med"/>
            <a:tailEnd type="none" w="med" len="med"/>
          </a:ln>
        </p:spPr>
      </p:cxnSp>
      <p:sp>
        <p:nvSpPr>
          <p:cNvPr id="311" name="Google Shape;311;p34"/>
          <p:cNvSpPr/>
          <p:nvPr/>
        </p:nvSpPr>
        <p:spPr>
          <a:xfrm>
            <a:off x="1335375" y="2414266"/>
            <a:ext cx="695700" cy="695700"/>
          </a:xfrm>
          <a:prstGeom prst="ellipse">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3450583" y="1650328"/>
            <a:ext cx="568500" cy="568500"/>
          </a:xfrm>
          <a:prstGeom prst="ellipse">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3450583" y="3182943"/>
            <a:ext cx="568500" cy="568500"/>
          </a:xfrm>
          <a:prstGeom prst="ellipse">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08;p34">
            <a:extLst>
              <a:ext uri="{FF2B5EF4-FFF2-40B4-BE49-F238E27FC236}">
                <a16:creationId xmlns:a16="http://schemas.microsoft.com/office/drawing/2014/main" id="{53116C4E-5BE7-8D19-278F-6E7611E8FFBD}"/>
              </a:ext>
            </a:extLst>
          </p:cNvPr>
          <p:cNvSpPr/>
          <p:nvPr/>
        </p:nvSpPr>
        <p:spPr>
          <a:xfrm>
            <a:off x="1336658" y="2414980"/>
            <a:ext cx="694800" cy="6948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01</a:t>
            </a:r>
            <a:endParaRPr sz="1500" dirty="0">
              <a:solidFill>
                <a:srgbClr val="434343"/>
              </a:solidFill>
              <a:latin typeface="Atkinson Hyperlegible"/>
              <a:ea typeface="Atkinson Hyperlegible"/>
              <a:cs typeface="Atkinson Hyperlegible"/>
              <a:sym typeface="Atkinson Hyperlegible"/>
            </a:endParaRPr>
          </a:p>
        </p:txBody>
      </p:sp>
      <p:sp>
        <p:nvSpPr>
          <p:cNvPr id="7" name="Google Shape;309;p34">
            <a:extLst>
              <a:ext uri="{FF2B5EF4-FFF2-40B4-BE49-F238E27FC236}">
                <a16:creationId xmlns:a16="http://schemas.microsoft.com/office/drawing/2014/main" id="{C2E21C4C-BD0F-813F-0812-C76510AE896C}"/>
              </a:ext>
            </a:extLst>
          </p:cNvPr>
          <p:cNvSpPr/>
          <p:nvPr/>
        </p:nvSpPr>
        <p:spPr>
          <a:xfrm>
            <a:off x="3455837" y="1653536"/>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02</a:t>
            </a:r>
            <a:endParaRPr sz="1500" dirty="0">
              <a:solidFill>
                <a:srgbClr val="434343"/>
              </a:solidFill>
              <a:latin typeface="Atkinson Hyperlegible"/>
              <a:ea typeface="Atkinson Hyperlegible"/>
              <a:cs typeface="Atkinson Hyperlegible"/>
              <a:sym typeface="Atkinson Hyperlegible"/>
            </a:endParaRPr>
          </a:p>
        </p:txBody>
      </p:sp>
      <p:sp>
        <p:nvSpPr>
          <p:cNvPr id="8" name="Google Shape;309;p34">
            <a:extLst>
              <a:ext uri="{FF2B5EF4-FFF2-40B4-BE49-F238E27FC236}">
                <a16:creationId xmlns:a16="http://schemas.microsoft.com/office/drawing/2014/main" id="{2CDB0740-A255-6F78-4B98-6EA18D6A91D0}"/>
              </a:ext>
            </a:extLst>
          </p:cNvPr>
          <p:cNvSpPr/>
          <p:nvPr/>
        </p:nvSpPr>
        <p:spPr>
          <a:xfrm>
            <a:off x="3452083" y="3182943"/>
            <a:ext cx="567000" cy="578126"/>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02</a:t>
            </a:r>
            <a:endParaRPr sz="1500" dirty="0">
              <a:solidFill>
                <a:srgbClr val="434343"/>
              </a:solidFill>
              <a:latin typeface="Atkinson Hyperlegible"/>
              <a:ea typeface="Atkinson Hyperlegible"/>
              <a:cs typeface="Atkinson Hyperlegible"/>
              <a:sym typeface="Atkinson Hyperlegible"/>
            </a:endParaRPr>
          </a:p>
        </p:txBody>
      </p:sp>
      <p:sp>
        <p:nvSpPr>
          <p:cNvPr id="2" name="Google Shape;625;p44">
            <a:extLst>
              <a:ext uri="{FF2B5EF4-FFF2-40B4-BE49-F238E27FC236}">
                <a16:creationId xmlns:a16="http://schemas.microsoft.com/office/drawing/2014/main" id="{BD385802-E162-2C00-88B5-2930FAA4C1E1}"/>
              </a:ext>
            </a:extLst>
          </p:cNvPr>
          <p:cNvSpPr txBox="1"/>
          <p:nvPr/>
        </p:nvSpPr>
        <p:spPr>
          <a:xfrm>
            <a:off x="2925449" y="2577993"/>
            <a:ext cx="1618368" cy="25628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Epilogue"/>
                <a:ea typeface="Epilogue"/>
                <a:cs typeface="Epilogue"/>
                <a:sym typeface="Epilogue"/>
              </a:rPr>
              <a:t>Replay Buffer</a:t>
            </a:r>
            <a:endParaRPr sz="1700" dirty="0">
              <a:solidFill>
                <a:schemeClr val="dk1"/>
              </a:solidFill>
              <a:latin typeface="Epilogue"/>
              <a:ea typeface="Epilogue"/>
              <a:cs typeface="Epilogue"/>
              <a:sym typeface="Epilogue"/>
            </a:endParaRPr>
          </a:p>
        </p:txBody>
      </p:sp>
      <p:cxnSp>
        <p:nvCxnSpPr>
          <p:cNvPr id="6" name="Straight Arrow Connector 5">
            <a:extLst>
              <a:ext uri="{FF2B5EF4-FFF2-40B4-BE49-F238E27FC236}">
                <a16:creationId xmlns:a16="http://schemas.microsoft.com/office/drawing/2014/main" id="{F10F3533-49E9-05C3-8D18-89469CDFA29E}"/>
              </a:ext>
            </a:extLst>
          </p:cNvPr>
          <p:cNvCxnSpPr>
            <a:stCxn id="8" idx="0"/>
            <a:endCxn id="2" idx="2"/>
          </p:cNvCxnSpPr>
          <p:nvPr/>
        </p:nvCxnSpPr>
        <p:spPr>
          <a:xfrm flipH="1" flipV="1">
            <a:off x="3734633" y="2834282"/>
            <a:ext cx="950" cy="348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5E86B41-D628-11FA-9DFC-E932D9AD0B38}"/>
              </a:ext>
            </a:extLst>
          </p:cNvPr>
          <p:cNvCxnSpPr>
            <a:stCxn id="2" idx="0"/>
            <a:endCxn id="7" idx="4"/>
          </p:cNvCxnSpPr>
          <p:nvPr/>
        </p:nvCxnSpPr>
        <p:spPr>
          <a:xfrm flipV="1">
            <a:off x="3734633" y="2220536"/>
            <a:ext cx="4704" cy="357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29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1303199" y="1991918"/>
            <a:ext cx="6854700" cy="69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Previous Work</a:t>
            </a:r>
            <a:endParaRPr dirty="0"/>
          </a:p>
        </p:txBody>
      </p:sp>
      <p:cxnSp>
        <p:nvCxnSpPr>
          <p:cNvPr id="196" name="Google Shape;196;p32"/>
          <p:cNvCxnSpPr/>
          <p:nvPr/>
        </p:nvCxnSpPr>
        <p:spPr>
          <a:xfrm>
            <a:off x="-17825" y="1534838"/>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2"/>
          <p:cNvCxnSpPr/>
          <p:nvPr/>
        </p:nvCxnSpPr>
        <p:spPr>
          <a:xfrm rot="10800000">
            <a:off x="8713341" y="-15731"/>
            <a:ext cx="0" cy="51726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453972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7"/>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Previous </a:t>
            </a:r>
            <a:r>
              <a:rPr lang="en" b="1" dirty="0"/>
              <a:t>Work</a:t>
            </a:r>
            <a:endParaRPr b="1" dirty="0"/>
          </a:p>
        </p:txBody>
      </p:sp>
      <p:sp>
        <p:nvSpPr>
          <p:cNvPr id="695" name="Google Shape;695;p47"/>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graphicFrame>
        <p:nvGraphicFramePr>
          <p:cNvPr id="696" name="Google Shape;696;p47"/>
          <p:cNvGraphicFramePr/>
          <p:nvPr>
            <p:extLst>
              <p:ext uri="{D42A27DB-BD31-4B8C-83A1-F6EECF244321}">
                <p14:modId xmlns:p14="http://schemas.microsoft.com/office/powerpoint/2010/main" val="140443718"/>
              </p:ext>
            </p:extLst>
          </p:nvPr>
        </p:nvGraphicFramePr>
        <p:xfrm>
          <a:off x="5017451" y="1643175"/>
          <a:ext cx="3722425" cy="2713515"/>
        </p:xfrm>
        <a:graphic>
          <a:graphicData uri="http://schemas.openxmlformats.org/drawingml/2006/table">
            <a:tbl>
              <a:tblPr>
                <a:noFill/>
                <a:tableStyleId>{96550D00-58A1-43FF-8C93-20D26A5F1267}</a:tableStyleId>
              </a:tblPr>
              <a:tblGrid>
                <a:gridCol w="3722425">
                  <a:extLst>
                    <a:ext uri="{9D8B030D-6E8A-4147-A177-3AD203B41FA5}">
                      <a16:colId xmlns:a16="http://schemas.microsoft.com/office/drawing/2014/main" val="20000"/>
                    </a:ext>
                  </a:extLst>
                </a:gridCol>
              </a:tblGrid>
              <a:tr h="455575">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Continual Learning at the Edge: Real-Time Training on Smartphone Devices</a:t>
                      </a:r>
                      <a:endParaRPr sz="1100" dirty="0"/>
                    </a:p>
                  </a:txBody>
                  <a:tcPr marL="91425" marR="91425" marT="914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134425">
                <a:tc>
                  <a:txBody>
                    <a:bodyPr/>
                    <a:lstStyle/>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L. Pellegrini et al. (2021)</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AR1* w/ latent replay deployed on android application</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CORe50 used for 10 initial categories</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Extended with 25 objects, 5 categories, 12 sessions for each</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97" name="Google Shape;697;p47"/>
          <p:cNvGraphicFramePr/>
          <p:nvPr>
            <p:extLst>
              <p:ext uri="{D42A27DB-BD31-4B8C-83A1-F6EECF244321}">
                <p14:modId xmlns:p14="http://schemas.microsoft.com/office/powerpoint/2010/main" val="2467639346"/>
              </p:ext>
            </p:extLst>
          </p:nvPr>
        </p:nvGraphicFramePr>
        <p:xfrm>
          <a:off x="771308" y="1643175"/>
          <a:ext cx="3722425" cy="2713515"/>
        </p:xfrm>
        <a:graphic>
          <a:graphicData uri="http://schemas.openxmlformats.org/drawingml/2006/table">
            <a:tbl>
              <a:tblPr>
                <a:noFill/>
                <a:tableStyleId>{96550D00-58A1-43FF-8C93-20D26A5F1267}</a:tableStyleId>
              </a:tblPr>
              <a:tblGrid>
                <a:gridCol w="3722425">
                  <a:extLst>
                    <a:ext uri="{9D8B030D-6E8A-4147-A177-3AD203B41FA5}">
                      <a16:colId xmlns:a16="http://schemas.microsoft.com/office/drawing/2014/main" val="20000"/>
                    </a:ext>
                  </a:extLst>
                </a:gridCol>
              </a:tblGrid>
              <a:tr h="455575">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Latent Replay for Real-Time Continual Learning</a:t>
                      </a:r>
                      <a:endParaRPr sz="1100" dirty="0"/>
                    </a:p>
                  </a:txBody>
                  <a:tcPr marL="91425" marR="91425" marT="914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134425">
                <a:tc>
                  <a:txBody>
                    <a:bodyPr/>
                    <a:lstStyle/>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L. Pellegrini, V. Lomonaco et al. (2020)</a:t>
                      </a:r>
                    </a:p>
                    <a:p>
                      <a:pPr marL="241300" lvl="0" indent="-177800" algn="l" rtl="0">
                        <a:lnSpc>
                          <a:spcPct val="115000"/>
                        </a:lnSpc>
                        <a:spcBef>
                          <a:spcPts val="0"/>
                        </a:spcBef>
                        <a:spcAft>
                          <a:spcPts val="0"/>
                        </a:spcAft>
                        <a:buClr>
                          <a:schemeClr val="dk2"/>
                        </a:buClr>
                        <a:buSzPts val="1200"/>
                        <a:buFont typeface="Atkinson Hyperlegible"/>
                        <a:buChar char="●"/>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AR1* extended with latent replay</a:t>
                      </a:r>
                    </a:p>
                    <a:p>
                      <a:pPr marL="241300" lvl="0" indent="-177800" algn="l" rtl="0">
                        <a:lnSpc>
                          <a:spcPct val="115000"/>
                        </a:lnSpc>
                        <a:spcBef>
                          <a:spcPts val="0"/>
                        </a:spcBef>
                        <a:spcAft>
                          <a:spcPts val="0"/>
                        </a:spcAft>
                        <a:buClr>
                          <a:schemeClr val="dk2"/>
                        </a:buClr>
                        <a:buSzPts val="1200"/>
                        <a:buFont typeface="Atkinson Hyperlegible"/>
                        <a:buChar char="●"/>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Replay Buffer at a latent layer</a:t>
                      </a:r>
                    </a:p>
                    <a:p>
                      <a:pPr marL="63500" lvl="0" indent="0" algn="l" rtl="0">
                        <a:lnSpc>
                          <a:spcPct val="115000"/>
                        </a:lnSpc>
                        <a:spcBef>
                          <a:spcPts val="0"/>
                        </a:spcBef>
                        <a:spcAft>
                          <a:spcPts val="0"/>
                        </a:spcAft>
                        <a:buClr>
                          <a:schemeClr val="dk2"/>
                        </a:buClr>
                        <a:buSzPts val="1200"/>
                        <a:buFont typeface="Atkinson Hyperlegible"/>
                        <a:buNone/>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Full pace training after the latent layer</a:t>
                      </a:r>
                    </a:p>
                    <a:p>
                      <a:pPr marL="63500" lvl="0" indent="0" algn="l" rtl="0">
                        <a:lnSpc>
                          <a:spcPct val="115000"/>
                        </a:lnSpc>
                        <a:spcBef>
                          <a:spcPts val="0"/>
                        </a:spcBef>
                        <a:spcAft>
                          <a:spcPts val="0"/>
                        </a:spcAft>
                        <a:buClr>
                          <a:schemeClr val="dk2"/>
                        </a:buClr>
                        <a:buSzPts val="1200"/>
                        <a:buFont typeface="Atkinson Hyperlegible"/>
                        <a:buNone/>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Slow training before </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D841D634-F6D1-E457-1844-A9C9824F0BB8}"/>
              </a:ext>
            </a:extLst>
          </p:cNvPr>
          <p:cNvPicPr>
            <a:picLocks noChangeAspect="1"/>
          </p:cNvPicPr>
          <p:nvPr/>
        </p:nvPicPr>
        <p:blipFill>
          <a:blip r:embed="rId3"/>
          <a:stretch>
            <a:fillRect/>
          </a:stretch>
        </p:blipFill>
        <p:spPr>
          <a:xfrm>
            <a:off x="5040896" y="3694044"/>
            <a:ext cx="3672633" cy="662646"/>
          </a:xfrm>
          <a:prstGeom prst="rect">
            <a:avLst/>
          </a:prstGeom>
        </p:spPr>
      </p:pic>
    </p:spTree>
    <p:extLst>
      <p:ext uri="{BB962C8B-B14F-4D97-AF65-F5344CB8AC3E}">
        <p14:creationId xmlns:p14="http://schemas.microsoft.com/office/powerpoint/2010/main" val="2826520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7"/>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Previous </a:t>
            </a:r>
            <a:r>
              <a:rPr lang="en" b="1" dirty="0"/>
              <a:t>Work</a:t>
            </a:r>
            <a:endParaRPr b="1" dirty="0"/>
          </a:p>
        </p:txBody>
      </p:sp>
      <p:sp>
        <p:nvSpPr>
          <p:cNvPr id="695" name="Google Shape;695;p47"/>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4" name="Google Shape;696;p47">
            <a:extLst>
              <a:ext uri="{FF2B5EF4-FFF2-40B4-BE49-F238E27FC236}">
                <a16:creationId xmlns:a16="http://schemas.microsoft.com/office/drawing/2014/main" id="{9E959ED9-3975-ABCC-67F6-973205D35D1C}"/>
              </a:ext>
            </a:extLst>
          </p:cNvPr>
          <p:cNvGraphicFramePr/>
          <p:nvPr>
            <p:extLst>
              <p:ext uri="{D42A27DB-BD31-4B8C-83A1-F6EECF244321}">
                <p14:modId xmlns:p14="http://schemas.microsoft.com/office/powerpoint/2010/main" val="3951336164"/>
              </p:ext>
            </p:extLst>
          </p:nvPr>
        </p:nvGraphicFramePr>
        <p:xfrm>
          <a:off x="716488" y="1643175"/>
          <a:ext cx="3722425" cy="2713515"/>
        </p:xfrm>
        <a:graphic>
          <a:graphicData uri="http://schemas.openxmlformats.org/drawingml/2006/table">
            <a:tbl>
              <a:tblPr>
                <a:noFill/>
                <a:tableStyleId>{96550D00-58A1-43FF-8C93-20D26A5F1267}</a:tableStyleId>
              </a:tblPr>
              <a:tblGrid>
                <a:gridCol w="3722425">
                  <a:extLst>
                    <a:ext uri="{9D8B030D-6E8A-4147-A177-3AD203B41FA5}">
                      <a16:colId xmlns:a16="http://schemas.microsoft.com/office/drawing/2014/main" val="20000"/>
                    </a:ext>
                  </a:extLst>
                </a:gridCol>
              </a:tblGrid>
              <a:tr h="455575">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Continual Learning on Edge with TensorFlow Lite</a:t>
                      </a:r>
                      <a:endParaRPr sz="1100" dirty="0"/>
                    </a:p>
                  </a:txBody>
                  <a:tcPr marL="91425" marR="91425" marT="914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134425">
                <a:tc>
                  <a:txBody>
                    <a:bodyPr/>
                    <a:lstStyle/>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G. Demosthenous, V. Vassiliades (2021)</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endParaRPr lang="en-GB" sz="1200" dirty="0">
                        <a:solidFill>
                          <a:schemeClr val="dk1"/>
                        </a:solidFill>
                        <a:latin typeface="Atkinson Hyperlegible"/>
                        <a:ea typeface="Atkinson Hyperlegible"/>
                        <a:cs typeface="Atkinson Hyperlegible"/>
                        <a:sym typeface="Atkinson Hyperlegible"/>
                      </a:endParaRP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b="1" dirty="0">
                          <a:solidFill>
                            <a:schemeClr val="dk1"/>
                          </a:solidFill>
                          <a:latin typeface="Atkinson Hyperlegible"/>
                          <a:ea typeface="Atkinson Hyperlegible"/>
                          <a:cs typeface="Atkinson Hyperlegible"/>
                          <a:sym typeface="Atkinson Hyperlegible"/>
                        </a:rPr>
                        <a:t>Body</a:t>
                      </a:r>
                      <a:r>
                        <a:rPr lang="en-GB" sz="1200" dirty="0">
                          <a:solidFill>
                            <a:schemeClr val="dk1"/>
                          </a:solidFill>
                          <a:latin typeface="Atkinson Hyperlegible"/>
                          <a:ea typeface="Atkinson Hyperlegible"/>
                          <a:cs typeface="Atkinson Hyperlegible"/>
                          <a:sym typeface="Atkinson Hyperlegible"/>
                        </a:rPr>
                        <a:t>: Frozen MobileNetV2</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b="1" dirty="0">
                          <a:solidFill>
                            <a:schemeClr val="dk1"/>
                          </a:solidFill>
                          <a:latin typeface="Atkinson Hyperlegible"/>
                          <a:ea typeface="Atkinson Hyperlegible"/>
                          <a:cs typeface="Atkinson Hyperlegible"/>
                          <a:sym typeface="Atkinson Hyperlegible"/>
                        </a:rPr>
                        <a:t>Head</a:t>
                      </a:r>
                      <a:r>
                        <a:rPr lang="en-GB" sz="1200" dirty="0">
                          <a:solidFill>
                            <a:schemeClr val="dk1"/>
                          </a:solidFill>
                          <a:latin typeface="Atkinson Hyperlegible"/>
                          <a:ea typeface="Atkinson Hyperlegible"/>
                          <a:cs typeface="Atkinson Hyperlegible"/>
                          <a:sym typeface="Atkinson Hyperlegible"/>
                        </a:rPr>
                        <a:t>: Simple Dense Fully-Connected Layer + Classification Layer</a:t>
                      </a:r>
                    </a:p>
                    <a:p>
                      <a:pPr marL="63500" marR="0" lvl="0" indent="0" algn="l" defTabSz="914400" rtl="0" eaLnBrk="1" fontAlgn="auto" latinLnBrk="0" hangingPunct="1">
                        <a:lnSpc>
                          <a:spcPct val="115000"/>
                        </a:lnSpc>
                        <a:spcBef>
                          <a:spcPts val="0"/>
                        </a:spcBef>
                        <a:spcAft>
                          <a:spcPts val="0"/>
                        </a:spcAft>
                        <a:buClr>
                          <a:schemeClr val="dk2"/>
                        </a:buClr>
                        <a:buSzPts val="1200"/>
                        <a:buFont typeface="Atkinson Hyperlegible"/>
                        <a:buNone/>
                        <a:tabLst/>
                        <a:defRPr/>
                      </a:pPr>
                      <a:endParaRPr lang="en-GB" sz="1200" dirty="0">
                        <a:solidFill>
                          <a:schemeClr val="dk1"/>
                        </a:solidFill>
                        <a:latin typeface="Atkinson Hyperlegible"/>
                        <a:ea typeface="Atkinson Hyperlegible"/>
                        <a:cs typeface="Atkinson Hyperlegible"/>
                        <a:sym typeface="Atkinson Hyperlegible"/>
                      </a:endParaRP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On-Device training</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Enhanced TensorFlow-Lite capabilities with CL</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Deployed on mobile device</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6" name="Picture 5">
            <a:extLst>
              <a:ext uri="{FF2B5EF4-FFF2-40B4-BE49-F238E27FC236}">
                <a16:creationId xmlns:a16="http://schemas.microsoft.com/office/drawing/2014/main" id="{E994A28D-DE47-A26B-1744-B769EDFA6BE5}"/>
              </a:ext>
            </a:extLst>
          </p:cNvPr>
          <p:cNvPicPr>
            <a:picLocks noChangeAspect="1"/>
          </p:cNvPicPr>
          <p:nvPr/>
        </p:nvPicPr>
        <p:blipFill>
          <a:blip r:embed="rId3"/>
          <a:stretch>
            <a:fillRect/>
          </a:stretch>
        </p:blipFill>
        <p:spPr>
          <a:xfrm>
            <a:off x="4705089" y="1405626"/>
            <a:ext cx="3902986" cy="3092256"/>
          </a:xfrm>
          <a:prstGeom prst="rect">
            <a:avLst/>
          </a:prstGeom>
        </p:spPr>
      </p:pic>
      <p:pic>
        <p:nvPicPr>
          <p:cNvPr id="8" name="Picture 7">
            <a:extLst>
              <a:ext uri="{FF2B5EF4-FFF2-40B4-BE49-F238E27FC236}">
                <a16:creationId xmlns:a16="http://schemas.microsoft.com/office/drawing/2014/main" id="{C695FCC7-BE62-E4EC-8E67-A1944FDB1903}"/>
              </a:ext>
            </a:extLst>
          </p:cNvPr>
          <p:cNvPicPr>
            <a:picLocks noChangeAspect="1"/>
          </p:cNvPicPr>
          <p:nvPr/>
        </p:nvPicPr>
        <p:blipFill>
          <a:blip r:embed="rId4"/>
          <a:stretch>
            <a:fillRect/>
          </a:stretch>
        </p:blipFill>
        <p:spPr>
          <a:xfrm>
            <a:off x="6696760" y="3329746"/>
            <a:ext cx="1730752" cy="776620"/>
          </a:xfrm>
          <a:prstGeom prst="rect">
            <a:avLst/>
          </a:prstGeom>
        </p:spPr>
      </p:pic>
      <p:sp>
        <p:nvSpPr>
          <p:cNvPr id="3" name="Google Shape;679;p46">
            <a:extLst>
              <a:ext uri="{FF2B5EF4-FFF2-40B4-BE49-F238E27FC236}">
                <a16:creationId xmlns:a16="http://schemas.microsoft.com/office/drawing/2014/main" id="{717668FF-5696-350D-73ED-BC01C7E17F2B}"/>
              </a:ext>
            </a:extLst>
          </p:cNvPr>
          <p:cNvSpPr txBox="1"/>
          <p:nvPr/>
        </p:nvSpPr>
        <p:spPr>
          <a:xfrm>
            <a:off x="5449864" y="4436108"/>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https://arxiv.org/abs/2105.01946</a:t>
            </a:r>
            <a:endParaRPr sz="6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360698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9"/>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Dual Objectives</a:t>
            </a:r>
            <a:endParaRPr b="1" dirty="0"/>
          </a:p>
        </p:txBody>
      </p:sp>
      <p:sp>
        <p:nvSpPr>
          <p:cNvPr id="438" name="Google Shape;438;p39"/>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
        <p:nvSpPr>
          <p:cNvPr id="439" name="Google Shape;439;p39"/>
          <p:cNvSpPr txBox="1"/>
          <p:nvPr/>
        </p:nvSpPr>
        <p:spPr>
          <a:xfrm flipH="1">
            <a:off x="1054034" y="1283428"/>
            <a:ext cx="3139800" cy="4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Epilogue"/>
                <a:ea typeface="Epilogue"/>
                <a:cs typeface="Epilogue"/>
                <a:sym typeface="Epilogue"/>
              </a:rPr>
              <a:t>Application Implementation</a:t>
            </a:r>
            <a:endParaRPr sz="1600" b="1" dirty="0">
              <a:solidFill>
                <a:schemeClr val="dk1"/>
              </a:solidFill>
              <a:latin typeface="Epilogue"/>
              <a:ea typeface="Epilogue"/>
              <a:cs typeface="Epilogue"/>
              <a:sym typeface="Epilogue"/>
            </a:endParaRPr>
          </a:p>
        </p:txBody>
      </p:sp>
      <p:sp>
        <p:nvSpPr>
          <p:cNvPr id="440" name="Google Shape;440;p39"/>
          <p:cNvSpPr txBox="1"/>
          <p:nvPr/>
        </p:nvSpPr>
        <p:spPr>
          <a:xfrm flipH="1">
            <a:off x="5093669" y="1283428"/>
            <a:ext cx="3139500" cy="4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dirty="0">
                <a:solidFill>
                  <a:schemeClr val="dk1"/>
                </a:solidFill>
                <a:latin typeface="Epilogue"/>
                <a:ea typeface="Epilogue"/>
                <a:cs typeface="Epilogue"/>
                <a:sym typeface="Epilogue"/>
              </a:rPr>
              <a:t>Offline Experiments</a:t>
            </a:r>
            <a:endParaRPr sz="1700" b="1" dirty="0">
              <a:solidFill>
                <a:schemeClr val="dk1"/>
              </a:solidFill>
              <a:latin typeface="Epilogue"/>
              <a:ea typeface="Epilogue"/>
              <a:cs typeface="Epilogue"/>
              <a:sym typeface="Epilogue"/>
            </a:endParaRPr>
          </a:p>
        </p:txBody>
      </p:sp>
      <p:sp>
        <p:nvSpPr>
          <p:cNvPr id="441" name="Google Shape;441;p39"/>
          <p:cNvSpPr txBox="1"/>
          <p:nvPr/>
        </p:nvSpPr>
        <p:spPr>
          <a:xfrm>
            <a:off x="1053831" y="1901013"/>
            <a:ext cx="3139800" cy="4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chemeClr val="dk1"/>
                </a:solidFill>
                <a:latin typeface="Epilogue"/>
                <a:ea typeface="Epilogue"/>
                <a:cs typeface="Epilogue"/>
                <a:sym typeface="Epilogue"/>
              </a:rPr>
              <a:t>Updated TF-Lite application</a:t>
            </a:r>
            <a:endParaRPr sz="1600" dirty="0">
              <a:solidFill>
                <a:schemeClr val="dk1"/>
              </a:solidFill>
              <a:latin typeface="Epilogue"/>
              <a:ea typeface="Epilogue"/>
              <a:cs typeface="Epilogue"/>
              <a:sym typeface="Epilogue"/>
            </a:endParaRPr>
          </a:p>
        </p:txBody>
      </p:sp>
      <p:sp>
        <p:nvSpPr>
          <p:cNvPr id="442" name="Google Shape;442;p39"/>
          <p:cNvSpPr txBox="1"/>
          <p:nvPr/>
        </p:nvSpPr>
        <p:spPr>
          <a:xfrm flipH="1">
            <a:off x="1054034" y="2521699"/>
            <a:ext cx="3139800" cy="4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Epilogue"/>
                <a:ea typeface="Epilogue"/>
                <a:cs typeface="Epilogue"/>
                <a:sym typeface="Epilogue"/>
              </a:rPr>
              <a:t>Extended with CL</a:t>
            </a:r>
            <a:endParaRPr sz="1700" dirty="0">
              <a:solidFill>
                <a:schemeClr val="dk1"/>
              </a:solidFill>
              <a:latin typeface="Epilogue"/>
              <a:ea typeface="Epilogue"/>
              <a:cs typeface="Epilogue"/>
              <a:sym typeface="Epilogue"/>
            </a:endParaRPr>
          </a:p>
        </p:txBody>
      </p:sp>
      <p:sp>
        <p:nvSpPr>
          <p:cNvPr id="443" name="Google Shape;443;p39"/>
          <p:cNvSpPr txBox="1"/>
          <p:nvPr/>
        </p:nvSpPr>
        <p:spPr>
          <a:xfrm>
            <a:off x="1053831" y="3142385"/>
            <a:ext cx="3139800" cy="4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Epilogue"/>
                <a:ea typeface="Epilogue"/>
                <a:cs typeface="Epilogue"/>
                <a:sym typeface="Epilogue"/>
              </a:rPr>
              <a:t>Use of Replay Buffer</a:t>
            </a:r>
            <a:endParaRPr sz="1700" dirty="0">
              <a:solidFill>
                <a:schemeClr val="dk1"/>
              </a:solidFill>
              <a:latin typeface="Epilogue"/>
              <a:ea typeface="Epilogue"/>
              <a:cs typeface="Epilogue"/>
              <a:sym typeface="Epilogue"/>
            </a:endParaRPr>
          </a:p>
        </p:txBody>
      </p:sp>
      <p:sp>
        <p:nvSpPr>
          <p:cNvPr id="445" name="Google Shape;445;p39"/>
          <p:cNvSpPr txBox="1"/>
          <p:nvPr/>
        </p:nvSpPr>
        <p:spPr>
          <a:xfrm>
            <a:off x="5093198" y="1902499"/>
            <a:ext cx="3139500" cy="490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Epilogue"/>
                <a:ea typeface="Epilogue"/>
                <a:cs typeface="Epilogue"/>
                <a:sym typeface="Epilogue"/>
              </a:rPr>
              <a:t>Improve CL model from previous work</a:t>
            </a:r>
            <a:endParaRPr sz="1700" dirty="0">
              <a:solidFill>
                <a:schemeClr val="dk1"/>
              </a:solidFill>
              <a:latin typeface="Epilogue"/>
              <a:ea typeface="Epilogue"/>
              <a:cs typeface="Epilogue"/>
              <a:sym typeface="Epilogue"/>
            </a:endParaRPr>
          </a:p>
        </p:txBody>
      </p:sp>
      <p:sp>
        <p:nvSpPr>
          <p:cNvPr id="446" name="Google Shape;446;p39"/>
          <p:cNvSpPr txBox="1"/>
          <p:nvPr/>
        </p:nvSpPr>
        <p:spPr>
          <a:xfrm flipH="1">
            <a:off x="5093647" y="2520087"/>
            <a:ext cx="3139500" cy="49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Epilogue"/>
                <a:ea typeface="Epilogue"/>
                <a:cs typeface="Epilogue"/>
                <a:sym typeface="Epilogue"/>
              </a:rPr>
              <a:t>Four main changes</a:t>
            </a:r>
            <a:endParaRPr sz="1700" dirty="0">
              <a:solidFill>
                <a:schemeClr val="dk1"/>
              </a:solidFill>
              <a:latin typeface="Epilogue"/>
              <a:ea typeface="Epilogue"/>
              <a:cs typeface="Epilogue"/>
              <a:sym typeface="Epilogue"/>
            </a:endParaRPr>
          </a:p>
        </p:txBody>
      </p:sp>
      <p:sp>
        <p:nvSpPr>
          <p:cNvPr id="447" name="Google Shape;447;p39"/>
          <p:cNvSpPr txBox="1"/>
          <p:nvPr/>
        </p:nvSpPr>
        <p:spPr>
          <a:xfrm>
            <a:off x="5093243" y="3140776"/>
            <a:ext cx="3139500" cy="496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Epilogue"/>
                <a:ea typeface="Epilogue"/>
                <a:cs typeface="Epilogue"/>
                <a:sym typeface="Epilogue"/>
              </a:rPr>
              <a:t>Evaluate on CORe50</a:t>
            </a:r>
            <a:endParaRPr sz="1700" dirty="0">
              <a:solidFill>
                <a:schemeClr val="dk1"/>
              </a:solidFill>
              <a:latin typeface="Epilogue"/>
              <a:ea typeface="Epilogue"/>
              <a:cs typeface="Epilogue"/>
              <a:sym typeface="Epilogue"/>
            </a:endParaRPr>
          </a:p>
        </p:txBody>
      </p:sp>
      <p:sp>
        <p:nvSpPr>
          <p:cNvPr id="448" name="Google Shape;448;p39"/>
          <p:cNvSpPr txBox="1"/>
          <p:nvPr/>
        </p:nvSpPr>
        <p:spPr>
          <a:xfrm flipH="1">
            <a:off x="3072475" y="3885134"/>
            <a:ext cx="3139500" cy="493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Epilogue"/>
                <a:ea typeface="Epilogue"/>
                <a:cs typeface="Epilogue"/>
                <a:sym typeface="Epilogue"/>
              </a:rPr>
              <a:t>How we can improve?</a:t>
            </a:r>
            <a:endParaRPr sz="1700" dirty="0">
              <a:solidFill>
                <a:schemeClr val="dk1"/>
              </a:solidFill>
              <a:latin typeface="Epilogue"/>
              <a:ea typeface="Epilogue"/>
              <a:cs typeface="Epilogue"/>
              <a:sym typeface="Epilogue"/>
            </a:endParaRPr>
          </a:p>
        </p:txBody>
      </p:sp>
      <p:cxnSp>
        <p:nvCxnSpPr>
          <p:cNvPr id="451" name="Google Shape;451;p39"/>
          <p:cNvCxnSpPr>
            <a:stCxn id="441" idx="1"/>
            <a:endCxn id="442" idx="3"/>
          </p:cNvCxnSpPr>
          <p:nvPr/>
        </p:nvCxnSpPr>
        <p:spPr>
          <a:xfrm>
            <a:off x="1053831" y="2147763"/>
            <a:ext cx="600" cy="620700"/>
          </a:xfrm>
          <a:prstGeom prst="bentConnector3">
            <a:avLst>
              <a:gd name="adj1" fmla="val -39687500"/>
            </a:avLst>
          </a:prstGeom>
          <a:noFill/>
          <a:ln w="9525" cap="flat" cmpd="sng">
            <a:solidFill>
              <a:schemeClr val="dk1"/>
            </a:solidFill>
            <a:prstDash val="solid"/>
            <a:round/>
            <a:headEnd type="none" w="med" len="med"/>
            <a:tailEnd type="triangle" w="med" len="med"/>
          </a:ln>
        </p:spPr>
      </p:cxnSp>
      <p:cxnSp>
        <p:nvCxnSpPr>
          <p:cNvPr id="456" name="Google Shape;456;p39"/>
          <p:cNvCxnSpPr>
            <a:stCxn id="442" idx="1"/>
            <a:endCxn id="443" idx="3"/>
          </p:cNvCxnSpPr>
          <p:nvPr/>
        </p:nvCxnSpPr>
        <p:spPr>
          <a:xfrm>
            <a:off x="4193834" y="2768449"/>
            <a:ext cx="600" cy="620700"/>
          </a:xfrm>
          <a:prstGeom prst="bentConnector3">
            <a:avLst>
              <a:gd name="adj1" fmla="val 39687500"/>
            </a:avLst>
          </a:prstGeom>
          <a:noFill/>
          <a:ln w="9525" cap="flat" cmpd="sng">
            <a:solidFill>
              <a:schemeClr val="dk1"/>
            </a:solidFill>
            <a:prstDash val="solid"/>
            <a:round/>
            <a:headEnd type="none" w="med" len="med"/>
            <a:tailEnd type="triangle" w="med" len="med"/>
          </a:ln>
        </p:spPr>
      </p:cxnSp>
      <p:cxnSp>
        <p:nvCxnSpPr>
          <p:cNvPr id="3" name="Google Shape;451;p39">
            <a:extLst>
              <a:ext uri="{FF2B5EF4-FFF2-40B4-BE49-F238E27FC236}">
                <a16:creationId xmlns:a16="http://schemas.microsoft.com/office/drawing/2014/main" id="{B8BB6004-E9E4-FD82-EE6B-C764FC7485D3}"/>
              </a:ext>
            </a:extLst>
          </p:cNvPr>
          <p:cNvCxnSpPr>
            <a:cxnSpLocks/>
            <a:stCxn id="443" idx="1"/>
            <a:endCxn id="448" idx="3"/>
          </p:cNvCxnSpPr>
          <p:nvPr/>
        </p:nvCxnSpPr>
        <p:spPr>
          <a:xfrm rot="10800000" flipH="1" flipV="1">
            <a:off x="1053831" y="3389134"/>
            <a:ext cx="2018644" cy="742749"/>
          </a:xfrm>
          <a:prstGeom prst="bentConnector3">
            <a:avLst>
              <a:gd name="adj1" fmla="val -11324"/>
            </a:avLst>
          </a:prstGeom>
          <a:noFill/>
          <a:ln w="9525" cap="flat" cmpd="sng">
            <a:solidFill>
              <a:schemeClr val="dk1"/>
            </a:solidFill>
            <a:prstDash val="solid"/>
            <a:round/>
            <a:headEnd type="none" w="med" len="med"/>
            <a:tailEnd type="triangle" w="med" len="med"/>
          </a:ln>
        </p:spPr>
      </p:cxnSp>
      <p:cxnSp>
        <p:nvCxnSpPr>
          <p:cNvPr id="9" name="Google Shape;454;p39">
            <a:extLst>
              <a:ext uri="{FF2B5EF4-FFF2-40B4-BE49-F238E27FC236}">
                <a16:creationId xmlns:a16="http://schemas.microsoft.com/office/drawing/2014/main" id="{F00D0977-7370-E2B3-AA8F-5682AF076A83}"/>
              </a:ext>
            </a:extLst>
          </p:cNvPr>
          <p:cNvCxnSpPr>
            <a:cxnSpLocks/>
            <a:stCxn id="445" idx="3"/>
            <a:endCxn id="446" idx="1"/>
          </p:cNvCxnSpPr>
          <p:nvPr/>
        </p:nvCxnSpPr>
        <p:spPr>
          <a:xfrm>
            <a:off x="8232698" y="2147749"/>
            <a:ext cx="449" cy="620588"/>
          </a:xfrm>
          <a:prstGeom prst="bentConnector3">
            <a:avLst>
              <a:gd name="adj1" fmla="val 51013140"/>
            </a:avLst>
          </a:prstGeom>
          <a:noFill/>
          <a:ln w="9525" cap="flat" cmpd="sng">
            <a:solidFill>
              <a:schemeClr val="dk1"/>
            </a:solidFill>
            <a:prstDash val="solid"/>
            <a:round/>
            <a:headEnd type="none" w="med" len="med"/>
            <a:tailEnd type="triangle" w="med" len="med"/>
          </a:ln>
        </p:spPr>
      </p:cxnSp>
      <p:cxnSp>
        <p:nvCxnSpPr>
          <p:cNvPr id="12" name="Google Shape;453;p39">
            <a:extLst>
              <a:ext uri="{FF2B5EF4-FFF2-40B4-BE49-F238E27FC236}">
                <a16:creationId xmlns:a16="http://schemas.microsoft.com/office/drawing/2014/main" id="{7DEC3C23-4736-392B-23DE-C9BBE81367B3}"/>
              </a:ext>
            </a:extLst>
          </p:cNvPr>
          <p:cNvCxnSpPr>
            <a:cxnSpLocks/>
            <a:stCxn id="446" idx="3"/>
            <a:endCxn id="447" idx="1"/>
          </p:cNvCxnSpPr>
          <p:nvPr/>
        </p:nvCxnSpPr>
        <p:spPr>
          <a:xfrm rot="10800000" flipV="1">
            <a:off x="5093243" y="2768336"/>
            <a:ext cx="404" cy="620689"/>
          </a:xfrm>
          <a:prstGeom prst="bentConnector3">
            <a:avLst>
              <a:gd name="adj1" fmla="val 56684158"/>
            </a:avLst>
          </a:prstGeom>
          <a:noFill/>
          <a:ln w="9525" cap="flat" cmpd="sng">
            <a:solidFill>
              <a:schemeClr val="dk1"/>
            </a:solidFill>
            <a:prstDash val="solid"/>
            <a:round/>
            <a:headEnd type="none" w="med" len="med"/>
            <a:tailEnd type="triangle" w="med" len="med"/>
          </a:ln>
        </p:spPr>
      </p:cxnSp>
      <p:cxnSp>
        <p:nvCxnSpPr>
          <p:cNvPr id="15" name="Google Shape;454;p39">
            <a:extLst>
              <a:ext uri="{FF2B5EF4-FFF2-40B4-BE49-F238E27FC236}">
                <a16:creationId xmlns:a16="http://schemas.microsoft.com/office/drawing/2014/main" id="{A8530C5B-BD22-2052-DAE5-D9F9DB9E72B0}"/>
              </a:ext>
            </a:extLst>
          </p:cNvPr>
          <p:cNvCxnSpPr>
            <a:cxnSpLocks/>
            <a:stCxn id="447" idx="3"/>
            <a:endCxn id="448" idx="1"/>
          </p:cNvCxnSpPr>
          <p:nvPr/>
        </p:nvCxnSpPr>
        <p:spPr>
          <a:xfrm flipH="1">
            <a:off x="6211975" y="3389026"/>
            <a:ext cx="2020768" cy="742858"/>
          </a:xfrm>
          <a:prstGeom prst="bentConnector3">
            <a:avLst>
              <a:gd name="adj1" fmla="val -11313"/>
            </a:avLst>
          </a:prstGeom>
          <a:noFill/>
          <a:ln w="9525" cap="flat" cmpd="sng">
            <a:solidFill>
              <a:schemeClr val="dk1"/>
            </a:solidFill>
            <a:prstDash val="solid"/>
            <a:round/>
            <a:headEnd type="none" w="med" len="med"/>
            <a:tailEnd type="triangle" w="med" len="med"/>
          </a:ln>
        </p:spPr>
      </p:cxnSp>
    </p:spTree>
    <p:extLst>
      <p:ext uri="{BB962C8B-B14F-4D97-AF65-F5344CB8AC3E}">
        <p14:creationId xmlns:p14="http://schemas.microsoft.com/office/powerpoint/2010/main" val="2600621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1396308" y="2735458"/>
            <a:ext cx="6854700" cy="69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Application Implementation</a:t>
            </a:r>
            <a:endParaRPr dirty="0"/>
          </a:p>
        </p:txBody>
      </p:sp>
      <p:cxnSp>
        <p:nvCxnSpPr>
          <p:cNvPr id="196" name="Google Shape;196;p32"/>
          <p:cNvCxnSpPr/>
          <p:nvPr/>
        </p:nvCxnSpPr>
        <p:spPr>
          <a:xfrm>
            <a:off x="-17825" y="1534838"/>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2"/>
          <p:cNvCxnSpPr/>
          <p:nvPr/>
        </p:nvCxnSpPr>
        <p:spPr>
          <a:xfrm rot="10800000">
            <a:off x="8713341" y="-15731"/>
            <a:ext cx="0" cy="51726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5620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Old and Updated TF-Lite App</a:t>
            </a:r>
            <a:endParaRPr b="1"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18</a:t>
            </a:fld>
            <a:endParaRPr/>
          </a:p>
        </p:txBody>
      </p:sp>
      <p:pic>
        <p:nvPicPr>
          <p:cNvPr id="5" name="Picture 4">
            <a:extLst>
              <a:ext uri="{FF2B5EF4-FFF2-40B4-BE49-F238E27FC236}">
                <a16:creationId xmlns:a16="http://schemas.microsoft.com/office/drawing/2014/main" id="{364802C3-791F-77B4-88A7-58389BAA9404}"/>
              </a:ext>
            </a:extLst>
          </p:cNvPr>
          <p:cNvPicPr>
            <a:picLocks noChangeAspect="1"/>
          </p:cNvPicPr>
          <p:nvPr/>
        </p:nvPicPr>
        <p:blipFill>
          <a:blip r:embed="rId3"/>
          <a:stretch>
            <a:fillRect/>
          </a:stretch>
        </p:blipFill>
        <p:spPr>
          <a:xfrm>
            <a:off x="1985662" y="1340493"/>
            <a:ext cx="1652297" cy="3292385"/>
          </a:xfrm>
          <a:prstGeom prst="rect">
            <a:avLst/>
          </a:prstGeom>
        </p:spPr>
      </p:pic>
      <p:pic>
        <p:nvPicPr>
          <p:cNvPr id="7" name="Picture 6">
            <a:extLst>
              <a:ext uri="{FF2B5EF4-FFF2-40B4-BE49-F238E27FC236}">
                <a16:creationId xmlns:a16="http://schemas.microsoft.com/office/drawing/2014/main" id="{B598FA85-57BB-DAAF-EA6A-3EDAB73022EA}"/>
              </a:ext>
            </a:extLst>
          </p:cNvPr>
          <p:cNvPicPr>
            <a:picLocks noChangeAspect="1"/>
          </p:cNvPicPr>
          <p:nvPr/>
        </p:nvPicPr>
        <p:blipFill>
          <a:blip r:embed="rId4"/>
          <a:stretch>
            <a:fillRect/>
          </a:stretch>
        </p:blipFill>
        <p:spPr>
          <a:xfrm>
            <a:off x="4056862" y="1340493"/>
            <a:ext cx="2591995" cy="3296663"/>
          </a:xfrm>
          <a:prstGeom prst="rect">
            <a:avLst/>
          </a:prstGeom>
        </p:spPr>
      </p:pic>
      <p:sp>
        <p:nvSpPr>
          <p:cNvPr id="9" name="TextBox 8">
            <a:extLst>
              <a:ext uri="{FF2B5EF4-FFF2-40B4-BE49-F238E27FC236}">
                <a16:creationId xmlns:a16="http://schemas.microsoft.com/office/drawing/2014/main" id="{61A33CEB-A44D-A4A0-97C2-952A339E5AC1}"/>
              </a:ext>
            </a:extLst>
          </p:cNvPr>
          <p:cNvSpPr txBox="1"/>
          <p:nvPr/>
        </p:nvSpPr>
        <p:spPr>
          <a:xfrm>
            <a:off x="246975" y="2080883"/>
            <a:ext cx="1319784" cy="2031325"/>
          </a:xfrm>
          <a:prstGeom prst="rect">
            <a:avLst/>
          </a:prstGeom>
          <a:noFill/>
        </p:spPr>
        <p:txBody>
          <a:bodyPr wrap="square">
            <a:spAutoFit/>
          </a:bodyPr>
          <a:lstStyle/>
          <a:p>
            <a:pPr marL="0" marR="0" lvl="0" indent="0" algn="ctr" rtl="0">
              <a:lnSpc>
                <a:spcPct val="100000"/>
              </a:lnSpc>
              <a:spcBef>
                <a:spcPts val="0"/>
              </a:spcBef>
              <a:spcAft>
                <a:spcPts val="0"/>
              </a:spcAft>
              <a:buNone/>
            </a:pPr>
            <a:r>
              <a:rPr lang="en-GB" sz="1400" b="1" dirty="0">
                <a:solidFill>
                  <a:schemeClr val="dk1"/>
                </a:solidFill>
                <a:latin typeface="Epilogue"/>
                <a:ea typeface="Epilogue"/>
                <a:cs typeface="Epilogue"/>
                <a:sym typeface="Epilogue"/>
              </a:rPr>
              <a:t>On-Device Training</a:t>
            </a:r>
          </a:p>
          <a:p>
            <a:pPr marL="0" marR="0" lvl="0" indent="0" algn="ctr" rtl="0">
              <a:lnSpc>
                <a:spcPct val="100000"/>
              </a:lnSpc>
              <a:spcBef>
                <a:spcPts val="0"/>
              </a:spcBef>
              <a:spcAft>
                <a:spcPts val="0"/>
              </a:spcAft>
              <a:buNone/>
            </a:pPr>
            <a:endParaRPr lang="en-GB" b="1" dirty="0">
              <a:solidFill>
                <a:schemeClr val="dk1"/>
              </a:solidFill>
              <a:latin typeface="Epilogue"/>
              <a:ea typeface="Epilogue"/>
              <a:cs typeface="Epilogue"/>
              <a:sym typeface="Epilogue"/>
            </a:endParaRPr>
          </a:p>
          <a:p>
            <a:pPr marL="0" marR="0" lvl="0" indent="0" algn="ctr" rtl="0">
              <a:lnSpc>
                <a:spcPct val="100000"/>
              </a:lnSpc>
              <a:spcBef>
                <a:spcPts val="0"/>
              </a:spcBef>
              <a:spcAft>
                <a:spcPts val="0"/>
              </a:spcAft>
              <a:buNone/>
            </a:pPr>
            <a:r>
              <a:rPr lang="en-GB" b="1" dirty="0">
                <a:solidFill>
                  <a:schemeClr val="dk1"/>
                </a:solidFill>
                <a:latin typeface="Epilogue"/>
                <a:ea typeface="Epilogue"/>
                <a:cs typeface="Epilogue"/>
                <a:sym typeface="Epilogue"/>
              </a:rPr>
              <a:t>Four Classes</a:t>
            </a:r>
          </a:p>
          <a:p>
            <a:pPr marL="0" marR="0" lvl="0" indent="0" algn="ctr" rtl="0">
              <a:lnSpc>
                <a:spcPct val="100000"/>
              </a:lnSpc>
              <a:spcBef>
                <a:spcPts val="0"/>
              </a:spcBef>
              <a:spcAft>
                <a:spcPts val="0"/>
              </a:spcAft>
              <a:buNone/>
            </a:pPr>
            <a:endParaRPr lang="en-GB" sz="1400" b="1" dirty="0">
              <a:solidFill>
                <a:schemeClr val="dk1"/>
              </a:solidFill>
              <a:latin typeface="Epilogue"/>
              <a:ea typeface="Epilogue"/>
              <a:cs typeface="Epilogue"/>
              <a:sym typeface="Epilogue"/>
            </a:endParaRPr>
          </a:p>
          <a:p>
            <a:pPr marL="0" marR="0" lvl="0" indent="0" algn="ctr" rtl="0">
              <a:lnSpc>
                <a:spcPct val="100000"/>
              </a:lnSpc>
              <a:spcBef>
                <a:spcPts val="0"/>
              </a:spcBef>
              <a:spcAft>
                <a:spcPts val="0"/>
              </a:spcAft>
              <a:buNone/>
            </a:pPr>
            <a:r>
              <a:rPr lang="en-GB" b="1" dirty="0">
                <a:solidFill>
                  <a:schemeClr val="dk1"/>
                </a:solidFill>
                <a:latin typeface="Epilogue"/>
                <a:ea typeface="Epilogue"/>
                <a:cs typeface="Epilogue"/>
                <a:sym typeface="Epilogue"/>
              </a:rPr>
              <a:t>No Incremental Learning</a:t>
            </a:r>
            <a:endParaRPr lang="en-GB" sz="1400" b="1" dirty="0">
              <a:solidFill>
                <a:schemeClr val="dk1"/>
              </a:solidFill>
              <a:latin typeface="Epilogue"/>
              <a:ea typeface="Epilogue"/>
              <a:cs typeface="Epilogue"/>
              <a:sym typeface="Epilogue"/>
            </a:endParaRPr>
          </a:p>
        </p:txBody>
      </p:sp>
      <p:sp>
        <p:nvSpPr>
          <p:cNvPr id="10" name="TextBox 9">
            <a:extLst>
              <a:ext uri="{FF2B5EF4-FFF2-40B4-BE49-F238E27FC236}">
                <a16:creationId xmlns:a16="http://schemas.microsoft.com/office/drawing/2014/main" id="{19CFD83C-348E-1BEC-3962-939ADBA64CDE}"/>
              </a:ext>
            </a:extLst>
          </p:cNvPr>
          <p:cNvSpPr txBox="1"/>
          <p:nvPr/>
        </p:nvSpPr>
        <p:spPr>
          <a:xfrm>
            <a:off x="6832754" y="2080883"/>
            <a:ext cx="1434500" cy="1815882"/>
          </a:xfrm>
          <a:prstGeom prst="rect">
            <a:avLst/>
          </a:prstGeom>
          <a:noFill/>
        </p:spPr>
        <p:txBody>
          <a:bodyPr wrap="square">
            <a:spAutoFit/>
          </a:bodyPr>
          <a:lstStyle/>
          <a:p>
            <a:pPr marL="0" marR="0" lvl="0" indent="0" algn="ctr" rtl="0">
              <a:lnSpc>
                <a:spcPct val="100000"/>
              </a:lnSpc>
              <a:spcBef>
                <a:spcPts val="0"/>
              </a:spcBef>
              <a:spcAft>
                <a:spcPts val="0"/>
              </a:spcAft>
              <a:buNone/>
            </a:pPr>
            <a:r>
              <a:rPr lang="en-GB" sz="1400" b="1" dirty="0">
                <a:solidFill>
                  <a:schemeClr val="dk1"/>
                </a:solidFill>
                <a:latin typeface="Epilogue"/>
                <a:ea typeface="Epilogue"/>
                <a:cs typeface="Epilogue"/>
                <a:sym typeface="Epilogue"/>
              </a:rPr>
              <a:t>Uses Transfer Learning</a:t>
            </a:r>
          </a:p>
          <a:p>
            <a:pPr marL="0" marR="0" lvl="0" indent="0" algn="ctr" rtl="0">
              <a:lnSpc>
                <a:spcPct val="100000"/>
              </a:lnSpc>
              <a:spcBef>
                <a:spcPts val="0"/>
              </a:spcBef>
              <a:spcAft>
                <a:spcPts val="0"/>
              </a:spcAft>
              <a:buNone/>
            </a:pPr>
            <a:endParaRPr lang="en-GB" b="1" dirty="0">
              <a:solidFill>
                <a:schemeClr val="dk1"/>
              </a:solidFill>
              <a:latin typeface="Epilogue"/>
              <a:ea typeface="Epilogue"/>
              <a:cs typeface="Epilogue"/>
              <a:sym typeface="Epilogue"/>
            </a:endParaRPr>
          </a:p>
          <a:p>
            <a:pPr marL="0" marR="0" lvl="0" indent="0" algn="ctr" rtl="0">
              <a:lnSpc>
                <a:spcPct val="100000"/>
              </a:lnSpc>
              <a:spcBef>
                <a:spcPts val="0"/>
              </a:spcBef>
              <a:spcAft>
                <a:spcPts val="0"/>
              </a:spcAft>
              <a:buNone/>
            </a:pPr>
            <a:r>
              <a:rPr lang="en-GB" b="1" dirty="0">
                <a:solidFill>
                  <a:schemeClr val="dk1"/>
                </a:solidFill>
                <a:latin typeface="Epilogue"/>
                <a:ea typeface="Epilogue"/>
                <a:cs typeface="Epilogue"/>
                <a:sym typeface="Epilogue"/>
              </a:rPr>
              <a:t>MobileNetV2</a:t>
            </a:r>
          </a:p>
          <a:p>
            <a:pPr marL="0" marR="0" lvl="0" indent="0" algn="ctr" rtl="0">
              <a:lnSpc>
                <a:spcPct val="100000"/>
              </a:lnSpc>
              <a:spcBef>
                <a:spcPts val="0"/>
              </a:spcBef>
              <a:spcAft>
                <a:spcPts val="0"/>
              </a:spcAft>
              <a:buNone/>
            </a:pPr>
            <a:endParaRPr lang="en-GB" sz="1400" b="1" dirty="0">
              <a:solidFill>
                <a:schemeClr val="dk1"/>
              </a:solidFill>
              <a:latin typeface="Epilogue"/>
              <a:ea typeface="Epilogue"/>
              <a:cs typeface="Epilogue"/>
              <a:sym typeface="Epilogue"/>
            </a:endParaRPr>
          </a:p>
          <a:p>
            <a:pPr marL="0" marR="0" lvl="0" indent="0" algn="ctr" rtl="0">
              <a:lnSpc>
                <a:spcPct val="100000"/>
              </a:lnSpc>
              <a:spcBef>
                <a:spcPts val="0"/>
              </a:spcBef>
              <a:spcAft>
                <a:spcPts val="0"/>
              </a:spcAft>
              <a:buNone/>
            </a:pPr>
            <a:r>
              <a:rPr lang="en-GB" b="1" dirty="0">
                <a:solidFill>
                  <a:schemeClr val="dk1"/>
                </a:solidFill>
                <a:latin typeface="Epilogue"/>
                <a:ea typeface="Epilogue"/>
                <a:cs typeface="Epilogue"/>
                <a:sym typeface="Epilogue"/>
              </a:rPr>
              <a:t>Pre-trained on ImageNet</a:t>
            </a:r>
            <a:endParaRPr lang="en-GB" sz="1400" b="1" dirty="0">
              <a:solidFill>
                <a:schemeClr val="dk1"/>
              </a:solidFill>
              <a:latin typeface="Epilogue"/>
              <a:ea typeface="Epilogue"/>
              <a:cs typeface="Epilogue"/>
              <a:sym typeface="Epilogue"/>
            </a:endParaRPr>
          </a:p>
        </p:txBody>
      </p:sp>
      <p:sp>
        <p:nvSpPr>
          <p:cNvPr id="2" name="Google Shape;679;p46">
            <a:extLst>
              <a:ext uri="{FF2B5EF4-FFF2-40B4-BE49-F238E27FC236}">
                <a16:creationId xmlns:a16="http://schemas.microsoft.com/office/drawing/2014/main" id="{D9BE47F9-45BE-89A4-B2B6-5F46E48AF565}"/>
              </a:ext>
            </a:extLst>
          </p:cNvPr>
          <p:cNvSpPr txBox="1"/>
          <p:nvPr/>
        </p:nvSpPr>
        <p:spPr>
          <a:xfrm>
            <a:off x="2329712" y="4632878"/>
            <a:ext cx="3454300"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https://blog.tensorflow.org/2019/12/example-on-device-model-personalization.html</a:t>
            </a:r>
            <a:endParaRPr sz="6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418790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Old and Updated TF-Lite App</a:t>
            </a:r>
            <a:endParaRPr b="1"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pic>
        <p:nvPicPr>
          <p:cNvPr id="3" name="Picture 2">
            <a:extLst>
              <a:ext uri="{FF2B5EF4-FFF2-40B4-BE49-F238E27FC236}">
                <a16:creationId xmlns:a16="http://schemas.microsoft.com/office/drawing/2014/main" id="{0ACE9B1E-05A0-304F-A51D-6ED531B0C33E}"/>
              </a:ext>
            </a:extLst>
          </p:cNvPr>
          <p:cNvPicPr>
            <a:picLocks noChangeAspect="1"/>
          </p:cNvPicPr>
          <p:nvPr/>
        </p:nvPicPr>
        <p:blipFill>
          <a:blip r:embed="rId3"/>
          <a:stretch>
            <a:fillRect/>
          </a:stretch>
        </p:blipFill>
        <p:spPr>
          <a:xfrm>
            <a:off x="2265385" y="1193572"/>
            <a:ext cx="4112583" cy="3642412"/>
          </a:xfrm>
          <a:prstGeom prst="rect">
            <a:avLst/>
          </a:prstGeom>
        </p:spPr>
      </p:pic>
      <p:sp>
        <p:nvSpPr>
          <p:cNvPr id="4" name="Google Shape;679;p46">
            <a:extLst>
              <a:ext uri="{FF2B5EF4-FFF2-40B4-BE49-F238E27FC236}">
                <a16:creationId xmlns:a16="http://schemas.microsoft.com/office/drawing/2014/main" id="{622A5DCB-B003-265A-05BC-AFC4FBDE1E72}"/>
              </a:ext>
            </a:extLst>
          </p:cNvPr>
          <p:cNvSpPr txBox="1"/>
          <p:nvPr/>
        </p:nvSpPr>
        <p:spPr>
          <a:xfrm>
            <a:off x="2594526" y="4813614"/>
            <a:ext cx="3454300"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https://blog.tensorflow.org/2019/12/example-on-device-model-personalization.html</a:t>
            </a:r>
            <a:endParaRPr sz="6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2559045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t>
            </a:r>
            <a:r>
              <a:rPr lang="en" b="1" dirty="0"/>
              <a:t>– Continual Learning</a:t>
            </a:r>
            <a:endParaRPr b="1"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
        <p:nvSpPr>
          <p:cNvPr id="677" name="Google Shape;677;p46"/>
          <p:cNvSpPr txBox="1"/>
          <p:nvPr/>
        </p:nvSpPr>
        <p:spPr>
          <a:xfrm>
            <a:off x="1139124" y="2748893"/>
            <a:ext cx="4127820" cy="198600"/>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Do we need Continual Learning?</a:t>
            </a:r>
            <a:endParaRPr sz="1700" b="1" dirty="0">
              <a:solidFill>
                <a:schemeClr val="dk1"/>
              </a:solidFill>
              <a:latin typeface="Epilogue"/>
              <a:ea typeface="Epilogue"/>
              <a:cs typeface="Epilogue"/>
              <a:sym typeface="Epilogue"/>
            </a:endParaRPr>
          </a:p>
        </p:txBody>
      </p:sp>
      <p:sp>
        <p:nvSpPr>
          <p:cNvPr id="679" name="Google Shape;679;p46"/>
          <p:cNvSpPr txBox="1"/>
          <p:nvPr/>
        </p:nvSpPr>
        <p:spPr>
          <a:xfrm>
            <a:off x="1139424" y="1819119"/>
            <a:ext cx="3639840" cy="210729"/>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What is Continual Learning?</a:t>
            </a:r>
            <a:endParaRPr sz="1700" b="1" dirty="0">
              <a:solidFill>
                <a:schemeClr val="dk1"/>
              </a:solidFill>
              <a:latin typeface="Epilogue"/>
              <a:ea typeface="Epilogue"/>
              <a:cs typeface="Epilogue"/>
              <a:sym typeface="Epilogue"/>
            </a:endParaRPr>
          </a:p>
        </p:txBody>
      </p:sp>
      <p:sp>
        <p:nvSpPr>
          <p:cNvPr id="681" name="Google Shape;681;p46"/>
          <p:cNvSpPr txBox="1"/>
          <p:nvPr/>
        </p:nvSpPr>
        <p:spPr>
          <a:xfrm>
            <a:off x="1139124" y="3584991"/>
            <a:ext cx="4969068" cy="274200"/>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Machine Learning vs Continual Learning</a:t>
            </a:r>
            <a:endParaRPr sz="1700" b="1" dirty="0">
              <a:solidFill>
                <a:schemeClr val="dk1"/>
              </a:solidFill>
              <a:latin typeface="Epilogue"/>
              <a:ea typeface="Epilogue"/>
              <a:cs typeface="Epilogue"/>
              <a:sym typeface="Epilogue"/>
            </a:endParaRPr>
          </a:p>
        </p:txBody>
      </p:sp>
      <p:sp>
        <p:nvSpPr>
          <p:cNvPr id="686" name="Google Shape;686;p46"/>
          <p:cNvSpPr/>
          <p:nvPr/>
        </p:nvSpPr>
        <p:spPr>
          <a:xfrm>
            <a:off x="784179" y="1744849"/>
            <a:ext cx="270000" cy="274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784179" y="2653984"/>
            <a:ext cx="270000" cy="274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784179" y="3563118"/>
            <a:ext cx="270000" cy="274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464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 on Updated TF-Lite App</a:t>
            </a:r>
            <a:endParaRPr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graphicFrame>
        <p:nvGraphicFramePr>
          <p:cNvPr id="2" name="Google Shape;382;p36">
            <a:extLst>
              <a:ext uri="{FF2B5EF4-FFF2-40B4-BE49-F238E27FC236}">
                <a16:creationId xmlns:a16="http://schemas.microsoft.com/office/drawing/2014/main" id="{2D0F7D93-83D0-D617-FDC5-93656013D950}"/>
              </a:ext>
            </a:extLst>
          </p:cNvPr>
          <p:cNvGraphicFramePr/>
          <p:nvPr>
            <p:extLst>
              <p:ext uri="{D42A27DB-BD31-4B8C-83A1-F6EECF244321}">
                <p14:modId xmlns:p14="http://schemas.microsoft.com/office/powerpoint/2010/main" val="3848388995"/>
              </p:ext>
            </p:extLst>
          </p:nvPr>
        </p:nvGraphicFramePr>
        <p:xfrm>
          <a:off x="1148362" y="1446678"/>
          <a:ext cx="6196875" cy="2915390"/>
        </p:xfrm>
        <a:graphic>
          <a:graphicData uri="http://schemas.openxmlformats.org/drawingml/2006/table">
            <a:tbl>
              <a:tblPr lastCol="1">
                <a:noFill/>
                <a:tableStyleId>{96550D00-58A1-43FF-8C93-20D26A5F1267}</a:tableStyleId>
              </a:tblPr>
              <a:tblGrid>
                <a:gridCol w="650275">
                  <a:extLst>
                    <a:ext uri="{9D8B030D-6E8A-4147-A177-3AD203B41FA5}">
                      <a16:colId xmlns:a16="http://schemas.microsoft.com/office/drawing/2014/main" val="20000"/>
                    </a:ext>
                  </a:extLst>
                </a:gridCol>
                <a:gridCol w="5546600">
                  <a:extLst>
                    <a:ext uri="{9D8B030D-6E8A-4147-A177-3AD203B41FA5}">
                      <a16:colId xmlns:a16="http://schemas.microsoft.com/office/drawing/2014/main" val="20001"/>
                    </a:ext>
                  </a:extLst>
                </a:gridCol>
              </a:tblGrid>
              <a:tr h="436725">
                <a:tc>
                  <a:txBody>
                    <a:bodyPr/>
                    <a:lstStyle/>
                    <a:p>
                      <a:pPr marL="0" lvl="0" indent="0" algn="l" rtl="0">
                        <a:spcBef>
                          <a:spcPts val="0"/>
                        </a:spcBef>
                        <a:spcAft>
                          <a:spcPts val="0"/>
                        </a:spcAft>
                        <a:buNone/>
                      </a:pP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300" b="1" dirty="0">
                          <a:solidFill>
                            <a:schemeClr val="dk1"/>
                          </a:solidFill>
                          <a:latin typeface="Epilogue"/>
                          <a:sym typeface="Epilogue"/>
                        </a:rPr>
                        <a:t>Advantages of expanding the Updated TF-Lite App with CL capabilities</a:t>
                      </a: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7000">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1</a:t>
                      </a: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Easier customization of model structure -&gt; More flexibility</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7000">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2</a:t>
                      </a: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Simplified model management</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7000">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3</a:t>
                      </a: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Single Tensorflow Lite model</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97000">
                <a:tc>
                  <a:txBody>
                    <a:bodyPr/>
                    <a:lstStyle/>
                    <a:p>
                      <a:pPr marL="0" lvl="0" indent="0" algn="ctr" rtl="0">
                        <a:spcBef>
                          <a:spcPts val="0"/>
                        </a:spcBef>
                        <a:spcAft>
                          <a:spcPts val="0"/>
                        </a:spcAft>
                        <a:buNone/>
                      </a:pPr>
                      <a:r>
                        <a:rPr lang="en" sz="1300" b="1">
                          <a:solidFill>
                            <a:schemeClr val="dk1"/>
                          </a:solidFill>
                          <a:latin typeface="Epilogue"/>
                          <a:ea typeface="Epilogue"/>
                          <a:cs typeface="Epilogue"/>
                          <a:sym typeface="Epilogue"/>
                        </a:rPr>
                        <a:t>4</a:t>
                      </a:r>
                      <a:endParaRPr sz="1300" b="1">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Use of tf.functions for defining bottleneck loading, training, inference etc.</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7000">
                <a:tc>
                  <a:txBody>
                    <a:bodyPr/>
                    <a:lstStyle/>
                    <a:p>
                      <a:pPr marL="0" lvl="0" indent="0" algn="ctr" rtl="0">
                        <a:spcBef>
                          <a:spcPts val="0"/>
                        </a:spcBef>
                        <a:spcAft>
                          <a:spcPts val="0"/>
                        </a:spcAft>
                        <a:buNone/>
                      </a:pPr>
                      <a:r>
                        <a:rPr lang="en" sz="1300" b="1">
                          <a:solidFill>
                            <a:schemeClr val="dk1"/>
                          </a:solidFill>
                          <a:latin typeface="Epilogue"/>
                          <a:ea typeface="Epilogue"/>
                          <a:cs typeface="Epilogue"/>
                          <a:sym typeface="Epilogue"/>
                        </a:rPr>
                        <a:t>5</a:t>
                      </a:r>
                      <a:endParaRPr sz="1300" b="1">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Easy way to save and restore training weights</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97000">
                <a:tc>
                  <a:txBody>
                    <a:bodyPr/>
                    <a:lstStyle/>
                    <a:p>
                      <a:pPr marL="0" lvl="0" indent="0" algn="ctr" rtl="0">
                        <a:spcBef>
                          <a:spcPts val="0"/>
                        </a:spcBef>
                        <a:spcAft>
                          <a:spcPts val="0"/>
                        </a:spcAft>
                        <a:buNone/>
                      </a:pPr>
                      <a:r>
                        <a:rPr lang="en" sz="1300" b="1">
                          <a:solidFill>
                            <a:schemeClr val="dk1"/>
                          </a:solidFill>
                          <a:latin typeface="Epilogue"/>
                          <a:ea typeface="Epilogue"/>
                          <a:cs typeface="Epilogue"/>
                          <a:sym typeface="Epilogue"/>
                        </a:rPr>
                        <a:t>6</a:t>
                      </a:r>
                      <a:endParaRPr sz="1300" b="1">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Easier for developers to create personalized applications</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15077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Expanding TF-Lite App to enable CL</a:t>
            </a:r>
            <a:endParaRPr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pic>
        <p:nvPicPr>
          <p:cNvPr id="4" name="Picture 3">
            <a:extLst>
              <a:ext uri="{FF2B5EF4-FFF2-40B4-BE49-F238E27FC236}">
                <a16:creationId xmlns:a16="http://schemas.microsoft.com/office/drawing/2014/main" id="{38DD4732-3BFC-16DA-87B3-B8DE93171A75}"/>
              </a:ext>
            </a:extLst>
          </p:cNvPr>
          <p:cNvPicPr>
            <a:picLocks noChangeAspect="1"/>
          </p:cNvPicPr>
          <p:nvPr/>
        </p:nvPicPr>
        <p:blipFill>
          <a:blip r:embed="rId3"/>
          <a:stretch>
            <a:fillRect/>
          </a:stretch>
        </p:blipFill>
        <p:spPr>
          <a:xfrm>
            <a:off x="408150" y="1149185"/>
            <a:ext cx="3962391" cy="3764953"/>
          </a:xfrm>
          <a:prstGeom prst="rect">
            <a:avLst/>
          </a:prstGeom>
        </p:spPr>
      </p:pic>
      <p:sp>
        <p:nvSpPr>
          <p:cNvPr id="5" name="Google Shape;677;p46">
            <a:extLst>
              <a:ext uri="{FF2B5EF4-FFF2-40B4-BE49-F238E27FC236}">
                <a16:creationId xmlns:a16="http://schemas.microsoft.com/office/drawing/2014/main" id="{EDCB0F83-4213-33F1-6419-99BB510ADCCA}"/>
              </a:ext>
            </a:extLst>
          </p:cNvPr>
          <p:cNvSpPr txBox="1"/>
          <p:nvPr/>
        </p:nvSpPr>
        <p:spPr>
          <a:xfrm>
            <a:off x="5128405" y="2797368"/>
            <a:ext cx="4127820" cy="198600"/>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b="1" dirty="0">
                <a:solidFill>
                  <a:schemeClr val="dk1"/>
                </a:solidFill>
                <a:latin typeface="Epilogue"/>
                <a:ea typeface="Epilogue"/>
                <a:cs typeface="Epilogue"/>
                <a:sym typeface="Epilogue"/>
              </a:rPr>
              <a:t>Replaying feature patterns</a:t>
            </a:r>
            <a:endParaRPr b="1" dirty="0">
              <a:solidFill>
                <a:schemeClr val="dk1"/>
              </a:solidFill>
              <a:latin typeface="Epilogue"/>
              <a:ea typeface="Epilogue"/>
              <a:cs typeface="Epilogue"/>
              <a:sym typeface="Epilogue"/>
            </a:endParaRPr>
          </a:p>
        </p:txBody>
      </p:sp>
      <p:sp>
        <p:nvSpPr>
          <p:cNvPr id="6" name="Google Shape;679;p46">
            <a:extLst>
              <a:ext uri="{FF2B5EF4-FFF2-40B4-BE49-F238E27FC236}">
                <a16:creationId xmlns:a16="http://schemas.microsoft.com/office/drawing/2014/main" id="{6027B1A9-371B-F60A-4753-D865EEF7CAE2}"/>
              </a:ext>
            </a:extLst>
          </p:cNvPr>
          <p:cNvSpPr txBox="1"/>
          <p:nvPr/>
        </p:nvSpPr>
        <p:spPr>
          <a:xfrm>
            <a:off x="5128705" y="1867594"/>
            <a:ext cx="3639840" cy="210729"/>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b="1" dirty="0">
                <a:solidFill>
                  <a:schemeClr val="dk1"/>
                </a:solidFill>
                <a:latin typeface="Epilogue"/>
                <a:ea typeface="Epilogue"/>
                <a:cs typeface="Epilogue"/>
                <a:sym typeface="Epilogue"/>
              </a:rPr>
              <a:t>Addition of Replay Buffer</a:t>
            </a:r>
            <a:endParaRPr b="1" dirty="0">
              <a:solidFill>
                <a:schemeClr val="dk1"/>
              </a:solidFill>
              <a:latin typeface="Epilogue"/>
              <a:ea typeface="Epilogue"/>
              <a:cs typeface="Epilogue"/>
              <a:sym typeface="Epilogue"/>
            </a:endParaRPr>
          </a:p>
        </p:txBody>
      </p:sp>
      <p:sp>
        <p:nvSpPr>
          <p:cNvPr id="7" name="Google Shape;681;p46">
            <a:extLst>
              <a:ext uri="{FF2B5EF4-FFF2-40B4-BE49-F238E27FC236}">
                <a16:creationId xmlns:a16="http://schemas.microsoft.com/office/drawing/2014/main" id="{F56FC98A-8A7C-83E8-2F6E-ADE19846D0D0}"/>
              </a:ext>
            </a:extLst>
          </p:cNvPr>
          <p:cNvSpPr txBox="1"/>
          <p:nvPr/>
        </p:nvSpPr>
        <p:spPr>
          <a:xfrm>
            <a:off x="5128405" y="3718904"/>
            <a:ext cx="4969068" cy="274200"/>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b="1" dirty="0">
                <a:solidFill>
                  <a:schemeClr val="dk1"/>
                </a:solidFill>
                <a:latin typeface="Epilogue"/>
                <a:ea typeface="Epilogue"/>
                <a:cs typeface="Epilogue"/>
                <a:sym typeface="Epilogue"/>
              </a:rPr>
              <a:t>Testing default TL app vs CL one </a:t>
            </a:r>
          </a:p>
          <a:p>
            <a:pPr marL="0" lvl="0" indent="0" algn="l" rtl="0">
              <a:lnSpc>
                <a:spcPct val="115000"/>
              </a:lnSpc>
              <a:spcBef>
                <a:spcPts val="0"/>
              </a:spcBef>
              <a:spcAft>
                <a:spcPts val="0"/>
              </a:spcAft>
              <a:buNone/>
            </a:pPr>
            <a:r>
              <a:rPr lang="en-GB" b="1" dirty="0">
                <a:solidFill>
                  <a:schemeClr val="dk1"/>
                </a:solidFill>
                <a:latin typeface="Epilogue"/>
                <a:ea typeface="Epilogue"/>
                <a:cs typeface="Epilogue"/>
                <a:sym typeface="Epilogue"/>
              </a:rPr>
              <a:t>with different scenarios</a:t>
            </a:r>
            <a:endParaRPr b="1" dirty="0">
              <a:solidFill>
                <a:schemeClr val="dk1"/>
              </a:solidFill>
              <a:latin typeface="Epilogue"/>
              <a:ea typeface="Epilogue"/>
              <a:cs typeface="Epilogue"/>
              <a:sym typeface="Epilogue"/>
            </a:endParaRPr>
          </a:p>
        </p:txBody>
      </p:sp>
      <p:sp>
        <p:nvSpPr>
          <p:cNvPr id="8" name="Google Shape;686;p46">
            <a:extLst>
              <a:ext uri="{FF2B5EF4-FFF2-40B4-BE49-F238E27FC236}">
                <a16:creationId xmlns:a16="http://schemas.microsoft.com/office/drawing/2014/main" id="{90A309DE-9EE0-1061-9131-6099DE37609F}"/>
              </a:ext>
            </a:extLst>
          </p:cNvPr>
          <p:cNvSpPr/>
          <p:nvPr/>
        </p:nvSpPr>
        <p:spPr>
          <a:xfrm>
            <a:off x="4773460" y="1793324"/>
            <a:ext cx="270000" cy="274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7;p46">
            <a:extLst>
              <a:ext uri="{FF2B5EF4-FFF2-40B4-BE49-F238E27FC236}">
                <a16:creationId xmlns:a16="http://schemas.microsoft.com/office/drawing/2014/main" id="{06B32300-DBE8-E9C1-DC12-87612A2C1345}"/>
              </a:ext>
            </a:extLst>
          </p:cNvPr>
          <p:cNvSpPr/>
          <p:nvPr/>
        </p:nvSpPr>
        <p:spPr>
          <a:xfrm>
            <a:off x="4773460" y="2702459"/>
            <a:ext cx="270000" cy="274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88;p46">
            <a:extLst>
              <a:ext uri="{FF2B5EF4-FFF2-40B4-BE49-F238E27FC236}">
                <a16:creationId xmlns:a16="http://schemas.microsoft.com/office/drawing/2014/main" id="{BE7EC9B5-0070-DA8C-8E88-28E4E5BA50A2}"/>
              </a:ext>
            </a:extLst>
          </p:cNvPr>
          <p:cNvSpPr/>
          <p:nvPr/>
        </p:nvSpPr>
        <p:spPr>
          <a:xfrm>
            <a:off x="4773460" y="3611593"/>
            <a:ext cx="270000" cy="274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79;p46">
            <a:extLst>
              <a:ext uri="{FF2B5EF4-FFF2-40B4-BE49-F238E27FC236}">
                <a16:creationId xmlns:a16="http://schemas.microsoft.com/office/drawing/2014/main" id="{9885ED3A-D26A-DC45-26E7-0746D216955C}"/>
              </a:ext>
            </a:extLst>
          </p:cNvPr>
          <p:cNvSpPr txBox="1"/>
          <p:nvPr/>
        </p:nvSpPr>
        <p:spPr>
          <a:xfrm>
            <a:off x="1142449" y="4867531"/>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https://arxiv.org/abs/2105.01946</a:t>
            </a:r>
            <a:endParaRPr sz="600" dirty="0">
              <a:solidFill>
                <a:schemeClr val="dk1"/>
              </a:solidFill>
              <a:latin typeface="Epilogue"/>
              <a:ea typeface="Epilogue"/>
              <a:cs typeface="Epilogue"/>
              <a:sym typeface="Epilogue"/>
            </a:endParaRPr>
          </a:p>
        </p:txBody>
      </p:sp>
      <p:sp>
        <p:nvSpPr>
          <p:cNvPr id="3" name="Oval 2">
            <a:extLst>
              <a:ext uri="{FF2B5EF4-FFF2-40B4-BE49-F238E27FC236}">
                <a16:creationId xmlns:a16="http://schemas.microsoft.com/office/drawing/2014/main" id="{E2C07E69-E35E-CBE3-2E53-8E6BDC912F00}"/>
              </a:ext>
            </a:extLst>
          </p:cNvPr>
          <p:cNvSpPr/>
          <p:nvPr/>
        </p:nvSpPr>
        <p:spPr>
          <a:xfrm>
            <a:off x="1641229" y="3274646"/>
            <a:ext cx="2845517" cy="844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3512406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Scenarios on CL TF-Lite App</a:t>
            </a:r>
            <a:endParaRPr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2" name="Google Shape;679;p46">
            <a:extLst>
              <a:ext uri="{FF2B5EF4-FFF2-40B4-BE49-F238E27FC236}">
                <a16:creationId xmlns:a16="http://schemas.microsoft.com/office/drawing/2014/main" id="{F8D3D759-CF3C-F8EC-FCE2-1DFEC64585EA}"/>
              </a:ext>
            </a:extLst>
          </p:cNvPr>
          <p:cNvSpPr txBox="1"/>
          <p:nvPr/>
        </p:nvSpPr>
        <p:spPr>
          <a:xfrm>
            <a:off x="676375" y="1341120"/>
            <a:ext cx="2493792" cy="201048"/>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Cumulative Scenario</a:t>
            </a:r>
            <a:endParaRPr sz="1700" b="1" dirty="0">
              <a:solidFill>
                <a:schemeClr val="dk1"/>
              </a:solidFill>
              <a:latin typeface="Epilogue"/>
              <a:ea typeface="Epilogue"/>
              <a:cs typeface="Epilogue"/>
              <a:sym typeface="Epilogue"/>
            </a:endParaRPr>
          </a:p>
        </p:txBody>
      </p:sp>
      <p:pic>
        <p:nvPicPr>
          <p:cNvPr id="6" name="Picture 5">
            <a:extLst>
              <a:ext uri="{FF2B5EF4-FFF2-40B4-BE49-F238E27FC236}">
                <a16:creationId xmlns:a16="http://schemas.microsoft.com/office/drawing/2014/main" id="{918F0B7F-0B5F-3A01-A4E9-670FE24B75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12" y="1918028"/>
            <a:ext cx="4304047" cy="2327894"/>
          </a:xfrm>
          <a:prstGeom prst="rect">
            <a:avLst/>
          </a:prstGeom>
        </p:spPr>
      </p:pic>
      <p:pic>
        <p:nvPicPr>
          <p:cNvPr id="7" name="Picture 6">
            <a:extLst>
              <a:ext uri="{FF2B5EF4-FFF2-40B4-BE49-F238E27FC236}">
                <a16:creationId xmlns:a16="http://schemas.microsoft.com/office/drawing/2014/main" id="{5D9F7928-4D7D-B203-89AC-67854323C2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3273" y="1918027"/>
            <a:ext cx="4265248" cy="2327894"/>
          </a:xfrm>
          <a:prstGeom prst="rect">
            <a:avLst/>
          </a:prstGeom>
        </p:spPr>
      </p:pic>
      <p:sp>
        <p:nvSpPr>
          <p:cNvPr id="8" name="Google Shape;679;p46">
            <a:extLst>
              <a:ext uri="{FF2B5EF4-FFF2-40B4-BE49-F238E27FC236}">
                <a16:creationId xmlns:a16="http://schemas.microsoft.com/office/drawing/2014/main" id="{852D73C6-1258-0599-7AE3-8B1B94A82D6C}"/>
              </a:ext>
            </a:extLst>
          </p:cNvPr>
          <p:cNvSpPr txBox="1"/>
          <p:nvPr/>
        </p:nvSpPr>
        <p:spPr>
          <a:xfrm>
            <a:off x="948239" y="4516290"/>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 sz="1700" dirty="0">
                <a:solidFill>
                  <a:schemeClr val="dk1"/>
                </a:solidFill>
                <a:latin typeface="Epilogue"/>
                <a:ea typeface="Epilogue"/>
                <a:cs typeface="Epilogue"/>
                <a:sym typeface="Epilogue"/>
              </a:rPr>
              <a:t>TL model</a:t>
            </a:r>
            <a:endParaRPr sz="1700" dirty="0">
              <a:solidFill>
                <a:schemeClr val="dk1"/>
              </a:solidFill>
              <a:latin typeface="Epilogue"/>
              <a:ea typeface="Epilogue"/>
              <a:cs typeface="Epilogue"/>
              <a:sym typeface="Epilogue"/>
            </a:endParaRPr>
          </a:p>
        </p:txBody>
      </p:sp>
      <p:sp>
        <p:nvSpPr>
          <p:cNvPr id="9" name="Google Shape;679;p46">
            <a:extLst>
              <a:ext uri="{FF2B5EF4-FFF2-40B4-BE49-F238E27FC236}">
                <a16:creationId xmlns:a16="http://schemas.microsoft.com/office/drawing/2014/main" id="{B91FC1CE-8C1E-55B0-AB75-7F1D2D714BC1}"/>
              </a:ext>
            </a:extLst>
          </p:cNvPr>
          <p:cNvSpPr txBox="1"/>
          <p:nvPr/>
        </p:nvSpPr>
        <p:spPr>
          <a:xfrm>
            <a:off x="5329001" y="4536632"/>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 sz="1700" dirty="0">
                <a:solidFill>
                  <a:schemeClr val="dk1"/>
                </a:solidFill>
                <a:latin typeface="Epilogue"/>
                <a:ea typeface="Epilogue"/>
                <a:cs typeface="Epilogue"/>
                <a:sym typeface="Epilogue"/>
              </a:rPr>
              <a:t>CL model</a:t>
            </a:r>
            <a:endParaRPr sz="17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1459024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Scenarios on CL TF-Lite App</a:t>
            </a:r>
            <a:endParaRPr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2" name="Google Shape;679;p46">
            <a:extLst>
              <a:ext uri="{FF2B5EF4-FFF2-40B4-BE49-F238E27FC236}">
                <a16:creationId xmlns:a16="http://schemas.microsoft.com/office/drawing/2014/main" id="{F8D3D759-CF3C-F8EC-FCE2-1DFEC64585EA}"/>
              </a:ext>
            </a:extLst>
          </p:cNvPr>
          <p:cNvSpPr txBox="1"/>
          <p:nvPr/>
        </p:nvSpPr>
        <p:spPr>
          <a:xfrm>
            <a:off x="676374" y="1341120"/>
            <a:ext cx="3188489" cy="219456"/>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New Instances Scenario</a:t>
            </a:r>
            <a:endParaRPr sz="1700" b="1" dirty="0">
              <a:solidFill>
                <a:schemeClr val="dk1"/>
              </a:solidFill>
              <a:latin typeface="Epilogue"/>
              <a:ea typeface="Epilogue"/>
              <a:cs typeface="Epilogue"/>
              <a:sym typeface="Epilogue"/>
            </a:endParaRPr>
          </a:p>
        </p:txBody>
      </p:sp>
      <p:sp>
        <p:nvSpPr>
          <p:cNvPr id="9" name="Google Shape;679;p46">
            <a:extLst>
              <a:ext uri="{FF2B5EF4-FFF2-40B4-BE49-F238E27FC236}">
                <a16:creationId xmlns:a16="http://schemas.microsoft.com/office/drawing/2014/main" id="{B91FC1CE-8C1E-55B0-AB75-7F1D2D714BC1}"/>
              </a:ext>
            </a:extLst>
          </p:cNvPr>
          <p:cNvSpPr txBox="1"/>
          <p:nvPr/>
        </p:nvSpPr>
        <p:spPr>
          <a:xfrm>
            <a:off x="1494407" y="4436108"/>
            <a:ext cx="4740911"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 sz="1700" dirty="0">
                <a:solidFill>
                  <a:schemeClr val="dk1"/>
                </a:solidFill>
                <a:latin typeface="Epilogue"/>
                <a:ea typeface="Epilogue"/>
                <a:cs typeface="Epilogue"/>
                <a:sym typeface="Epilogue"/>
              </a:rPr>
              <a:t>Four new samples used for the Scenario</a:t>
            </a:r>
            <a:endParaRPr sz="1700" dirty="0">
              <a:solidFill>
                <a:schemeClr val="dk1"/>
              </a:solidFill>
              <a:latin typeface="Epilogue"/>
              <a:ea typeface="Epilogue"/>
              <a:cs typeface="Epilogue"/>
              <a:sym typeface="Epilogue"/>
            </a:endParaRPr>
          </a:p>
        </p:txBody>
      </p:sp>
      <p:pic>
        <p:nvPicPr>
          <p:cNvPr id="3" name="Picture 2">
            <a:extLst>
              <a:ext uri="{FF2B5EF4-FFF2-40B4-BE49-F238E27FC236}">
                <a16:creationId xmlns:a16="http://schemas.microsoft.com/office/drawing/2014/main" id="{B1091581-84D6-6D3B-D0CD-6CFFF6997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658045" y="586101"/>
            <a:ext cx="2413635" cy="4740910"/>
          </a:xfrm>
          <a:prstGeom prst="rect">
            <a:avLst/>
          </a:prstGeom>
        </p:spPr>
      </p:pic>
    </p:spTree>
    <p:extLst>
      <p:ext uri="{BB962C8B-B14F-4D97-AF65-F5344CB8AC3E}">
        <p14:creationId xmlns:p14="http://schemas.microsoft.com/office/powerpoint/2010/main" val="4045273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Scenarios on CL TF-Lite App</a:t>
            </a:r>
            <a:endParaRPr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2" name="Google Shape;679;p46">
            <a:extLst>
              <a:ext uri="{FF2B5EF4-FFF2-40B4-BE49-F238E27FC236}">
                <a16:creationId xmlns:a16="http://schemas.microsoft.com/office/drawing/2014/main" id="{F8D3D759-CF3C-F8EC-FCE2-1DFEC64585EA}"/>
              </a:ext>
            </a:extLst>
          </p:cNvPr>
          <p:cNvSpPr txBox="1"/>
          <p:nvPr/>
        </p:nvSpPr>
        <p:spPr>
          <a:xfrm>
            <a:off x="676374" y="1341120"/>
            <a:ext cx="3188489" cy="219456"/>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New Instances Scenario</a:t>
            </a:r>
            <a:endParaRPr sz="1700" b="1" dirty="0">
              <a:solidFill>
                <a:schemeClr val="dk1"/>
              </a:solidFill>
              <a:latin typeface="Epilogue"/>
              <a:ea typeface="Epilogue"/>
              <a:cs typeface="Epilogue"/>
              <a:sym typeface="Epilogue"/>
            </a:endParaRPr>
          </a:p>
        </p:txBody>
      </p:sp>
      <p:sp>
        <p:nvSpPr>
          <p:cNvPr id="8" name="Google Shape;679;p46">
            <a:extLst>
              <a:ext uri="{FF2B5EF4-FFF2-40B4-BE49-F238E27FC236}">
                <a16:creationId xmlns:a16="http://schemas.microsoft.com/office/drawing/2014/main" id="{852D73C6-1258-0599-7AE3-8B1B94A82D6C}"/>
              </a:ext>
            </a:extLst>
          </p:cNvPr>
          <p:cNvSpPr txBox="1"/>
          <p:nvPr/>
        </p:nvSpPr>
        <p:spPr>
          <a:xfrm>
            <a:off x="948239" y="4516290"/>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 sz="1700" dirty="0">
                <a:solidFill>
                  <a:schemeClr val="dk1"/>
                </a:solidFill>
                <a:latin typeface="Epilogue"/>
                <a:ea typeface="Epilogue"/>
                <a:cs typeface="Epilogue"/>
                <a:sym typeface="Epilogue"/>
              </a:rPr>
              <a:t>TL model</a:t>
            </a:r>
            <a:endParaRPr sz="1700" dirty="0">
              <a:solidFill>
                <a:schemeClr val="dk1"/>
              </a:solidFill>
              <a:latin typeface="Epilogue"/>
              <a:ea typeface="Epilogue"/>
              <a:cs typeface="Epilogue"/>
              <a:sym typeface="Epilogue"/>
            </a:endParaRPr>
          </a:p>
        </p:txBody>
      </p:sp>
      <p:sp>
        <p:nvSpPr>
          <p:cNvPr id="9" name="Google Shape;679;p46">
            <a:extLst>
              <a:ext uri="{FF2B5EF4-FFF2-40B4-BE49-F238E27FC236}">
                <a16:creationId xmlns:a16="http://schemas.microsoft.com/office/drawing/2014/main" id="{B91FC1CE-8C1E-55B0-AB75-7F1D2D714BC1}"/>
              </a:ext>
            </a:extLst>
          </p:cNvPr>
          <p:cNvSpPr txBox="1"/>
          <p:nvPr/>
        </p:nvSpPr>
        <p:spPr>
          <a:xfrm>
            <a:off x="5329001" y="4536632"/>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 sz="1700" dirty="0">
                <a:solidFill>
                  <a:schemeClr val="dk1"/>
                </a:solidFill>
                <a:latin typeface="Epilogue"/>
                <a:ea typeface="Epilogue"/>
                <a:cs typeface="Epilogue"/>
                <a:sym typeface="Epilogue"/>
              </a:rPr>
              <a:t>CL model</a:t>
            </a:r>
            <a:endParaRPr sz="1700" dirty="0">
              <a:solidFill>
                <a:schemeClr val="dk1"/>
              </a:solidFill>
              <a:latin typeface="Epilogue"/>
              <a:ea typeface="Epilogue"/>
              <a:cs typeface="Epilogue"/>
              <a:sym typeface="Epilogue"/>
            </a:endParaRPr>
          </a:p>
        </p:txBody>
      </p:sp>
      <p:pic>
        <p:nvPicPr>
          <p:cNvPr id="3" name="Picture 2">
            <a:extLst>
              <a:ext uri="{FF2B5EF4-FFF2-40B4-BE49-F238E27FC236}">
                <a16:creationId xmlns:a16="http://schemas.microsoft.com/office/drawing/2014/main" id="{A1ED666D-29F1-BF7B-EDDC-B2DF336053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67" y="1918027"/>
            <a:ext cx="4297373" cy="2327894"/>
          </a:xfrm>
          <a:prstGeom prst="rect">
            <a:avLst/>
          </a:prstGeom>
        </p:spPr>
      </p:pic>
      <p:pic>
        <p:nvPicPr>
          <p:cNvPr id="4" name="Picture 3">
            <a:extLst>
              <a:ext uri="{FF2B5EF4-FFF2-40B4-BE49-F238E27FC236}">
                <a16:creationId xmlns:a16="http://schemas.microsoft.com/office/drawing/2014/main" id="{AFA7FAE1-E7A0-7133-4715-F7194800C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108" y="1919574"/>
            <a:ext cx="4297373" cy="2326347"/>
          </a:xfrm>
          <a:prstGeom prst="rect">
            <a:avLst/>
          </a:prstGeom>
        </p:spPr>
      </p:pic>
    </p:spTree>
    <p:extLst>
      <p:ext uri="{BB962C8B-B14F-4D97-AF65-F5344CB8AC3E}">
        <p14:creationId xmlns:p14="http://schemas.microsoft.com/office/powerpoint/2010/main" val="1667267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Scenarios on CL TF-Lite App</a:t>
            </a:r>
            <a:endParaRPr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2" name="Google Shape;679;p46">
            <a:extLst>
              <a:ext uri="{FF2B5EF4-FFF2-40B4-BE49-F238E27FC236}">
                <a16:creationId xmlns:a16="http://schemas.microsoft.com/office/drawing/2014/main" id="{F8D3D759-CF3C-F8EC-FCE2-1DFEC64585EA}"/>
              </a:ext>
            </a:extLst>
          </p:cNvPr>
          <p:cNvSpPr txBox="1"/>
          <p:nvPr/>
        </p:nvSpPr>
        <p:spPr>
          <a:xfrm>
            <a:off x="676375" y="1341120"/>
            <a:ext cx="3670784" cy="207264"/>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New Classes Scenario</a:t>
            </a:r>
            <a:endParaRPr sz="1700" b="1" dirty="0">
              <a:solidFill>
                <a:schemeClr val="dk1"/>
              </a:solidFill>
              <a:latin typeface="Epilogue"/>
              <a:ea typeface="Epilogue"/>
              <a:cs typeface="Epilogue"/>
              <a:sym typeface="Epilogue"/>
            </a:endParaRPr>
          </a:p>
        </p:txBody>
      </p:sp>
      <p:sp>
        <p:nvSpPr>
          <p:cNvPr id="8" name="Google Shape;679;p46">
            <a:extLst>
              <a:ext uri="{FF2B5EF4-FFF2-40B4-BE49-F238E27FC236}">
                <a16:creationId xmlns:a16="http://schemas.microsoft.com/office/drawing/2014/main" id="{852D73C6-1258-0599-7AE3-8B1B94A82D6C}"/>
              </a:ext>
            </a:extLst>
          </p:cNvPr>
          <p:cNvSpPr txBox="1"/>
          <p:nvPr/>
        </p:nvSpPr>
        <p:spPr>
          <a:xfrm>
            <a:off x="948239" y="4516290"/>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 sz="1700" dirty="0">
                <a:solidFill>
                  <a:schemeClr val="dk1"/>
                </a:solidFill>
                <a:latin typeface="Epilogue"/>
                <a:ea typeface="Epilogue"/>
                <a:cs typeface="Epilogue"/>
                <a:sym typeface="Epilogue"/>
              </a:rPr>
              <a:t>TL model</a:t>
            </a:r>
            <a:endParaRPr sz="1700" dirty="0">
              <a:solidFill>
                <a:schemeClr val="dk1"/>
              </a:solidFill>
              <a:latin typeface="Epilogue"/>
              <a:ea typeface="Epilogue"/>
              <a:cs typeface="Epilogue"/>
              <a:sym typeface="Epilogue"/>
            </a:endParaRPr>
          </a:p>
        </p:txBody>
      </p:sp>
      <p:sp>
        <p:nvSpPr>
          <p:cNvPr id="9" name="Google Shape;679;p46">
            <a:extLst>
              <a:ext uri="{FF2B5EF4-FFF2-40B4-BE49-F238E27FC236}">
                <a16:creationId xmlns:a16="http://schemas.microsoft.com/office/drawing/2014/main" id="{B91FC1CE-8C1E-55B0-AB75-7F1D2D714BC1}"/>
              </a:ext>
            </a:extLst>
          </p:cNvPr>
          <p:cNvSpPr txBox="1"/>
          <p:nvPr/>
        </p:nvSpPr>
        <p:spPr>
          <a:xfrm>
            <a:off x="5329001" y="4536632"/>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 sz="1700" dirty="0">
                <a:solidFill>
                  <a:schemeClr val="dk1"/>
                </a:solidFill>
                <a:latin typeface="Epilogue"/>
                <a:ea typeface="Epilogue"/>
                <a:cs typeface="Epilogue"/>
                <a:sym typeface="Epilogue"/>
              </a:rPr>
              <a:t>CL model</a:t>
            </a:r>
            <a:endParaRPr sz="1700" dirty="0">
              <a:solidFill>
                <a:schemeClr val="dk1"/>
              </a:solidFill>
              <a:latin typeface="Epilogue"/>
              <a:ea typeface="Epilogue"/>
              <a:cs typeface="Epilogue"/>
              <a:sym typeface="Epilogue"/>
            </a:endParaRPr>
          </a:p>
        </p:txBody>
      </p:sp>
      <p:pic>
        <p:nvPicPr>
          <p:cNvPr id="3" name="Picture 2">
            <a:extLst>
              <a:ext uri="{FF2B5EF4-FFF2-40B4-BE49-F238E27FC236}">
                <a16:creationId xmlns:a16="http://schemas.microsoft.com/office/drawing/2014/main" id="{078FEEF9-E92B-7E5D-AEF5-8634813B5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8" y="1918027"/>
            <a:ext cx="4300231" cy="2327894"/>
          </a:xfrm>
          <a:prstGeom prst="rect">
            <a:avLst/>
          </a:prstGeom>
        </p:spPr>
      </p:pic>
      <p:pic>
        <p:nvPicPr>
          <p:cNvPr id="4" name="Picture 3">
            <a:extLst>
              <a:ext uri="{FF2B5EF4-FFF2-40B4-BE49-F238E27FC236}">
                <a16:creationId xmlns:a16="http://schemas.microsoft.com/office/drawing/2014/main" id="{BE53458C-32EE-606D-5BE3-4D7BC70DC3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5927" y="1920952"/>
            <a:ext cx="4300232" cy="2324969"/>
          </a:xfrm>
          <a:prstGeom prst="rect">
            <a:avLst/>
          </a:prstGeom>
        </p:spPr>
      </p:pic>
    </p:spTree>
    <p:extLst>
      <p:ext uri="{BB962C8B-B14F-4D97-AF65-F5344CB8AC3E}">
        <p14:creationId xmlns:p14="http://schemas.microsoft.com/office/powerpoint/2010/main" val="1473262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1303199" y="1991918"/>
            <a:ext cx="6854700" cy="69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Experiments</a:t>
            </a:r>
            <a:endParaRPr dirty="0"/>
          </a:p>
        </p:txBody>
      </p:sp>
      <p:cxnSp>
        <p:nvCxnSpPr>
          <p:cNvPr id="196" name="Google Shape;196;p32"/>
          <p:cNvCxnSpPr/>
          <p:nvPr/>
        </p:nvCxnSpPr>
        <p:spPr>
          <a:xfrm>
            <a:off x="-17825" y="1534838"/>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2"/>
          <p:cNvCxnSpPr/>
          <p:nvPr/>
        </p:nvCxnSpPr>
        <p:spPr>
          <a:xfrm rot="10800000">
            <a:off x="8713341" y="-15731"/>
            <a:ext cx="0" cy="51726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36061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Experiments – </a:t>
            </a:r>
            <a:r>
              <a:rPr lang="en" b="1" dirty="0"/>
              <a:t>Methodology 1</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2" name="Google Shape;714;p49">
            <a:extLst>
              <a:ext uri="{FF2B5EF4-FFF2-40B4-BE49-F238E27FC236}">
                <a16:creationId xmlns:a16="http://schemas.microsoft.com/office/drawing/2014/main" id="{9DC9D260-40E2-47C6-A89B-971041AB12BA}"/>
              </a:ext>
            </a:extLst>
          </p:cNvPr>
          <p:cNvSpPr txBox="1"/>
          <p:nvPr/>
        </p:nvSpPr>
        <p:spPr>
          <a:xfrm>
            <a:off x="1717560" y="1390337"/>
            <a:ext cx="4018200" cy="5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dirty="0">
                <a:solidFill>
                  <a:schemeClr val="dk1"/>
                </a:solidFill>
                <a:latin typeface="Epilogue"/>
                <a:ea typeface="Epilogue"/>
                <a:cs typeface="Epilogue"/>
                <a:sym typeface="Epilogue"/>
              </a:rPr>
              <a:t>Experiment with altering model</a:t>
            </a:r>
            <a:endParaRPr sz="1700" b="1" dirty="0">
              <a:solidFill>
                <a:schemeClr val="dk1"/>
              </a:solidFill>
              <a:latin typeface="Epilogue"/>
              <a:ea typeface="Epilogue"/>
              <a:cs typeface="Epilogue"/>
              <a:sym typeface="Epilogue"/>
            </a:endParaRPr>
          </a:p>
        </p:txBody>
      </p:sp>
      <p:sp>
        <p:nvSpPr>
          <p:cNvPr id="4" name="Google Shape;715;p49">
            <a:extLst>
              <a:ext uri="{FF2B5EF4-FFF2-40B4-BE49-F238E27FC236}">
                <a16:creationId xmlns:a16="http://schemas.microsoft.com/office/drawing/2014/main" id="{E46FF127-460D-10B6-6668-FFE5380C2512}"/>
              </a:ext>
            </a:extLst>
          </p:cNvPr>
          <p:cNvSpPr txBox="1"/>
          <p:nvPr/>
        </p:nvSpPr>
        <p:spPr>
          <a:xfrm>
            <a:off x="1717560" y="2193771"/>
            <a:ext cx="4018200" cy="5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dirty="0">
                <a:solidFill>
                  <a:schemeClr val="dk1"/>
                </a:solidFill>
                <a:latin typeface="Epilogue"/>
                <a:ea typeface="Epilogue"/>
                <a:cs typeface="Epilogue"/>
                <a:sym typeface="Epilogue"/>
              </a:rPr>
              <a:t>Benchmark – CORe50</a:t>
            </a:r>
            <a:endParaRPr sz="1700" b="1" dirty="0">
              <a:solidFill>
                <a:schemeClr val="dk1"/>
              </a:solidFill>
              <a:latin typeface="Epilogue"/>
              <a:ea typeface="Epilogue"/>
              <a:cs typeface="Epilogue"/>
              <a:sym typeface="Epilogue"/>
            </a:endParaRPr>
          </a:p>
        </p:txBody>
      </p:sp>
      <p:sp>
        <p:nvSpPr>
          <p:cNvPr id="5" name="Google Shape;716;p49">
            <a:extLst>
              <a:ext uri="{FF2B5EF4-FFF2-40B4-BE49-F238E27FC236}">
                <a16:creationId xmlns:a16="http://schemas.microsoft.com/office/drawing/2014/main" id="{672DD197-FE24-1ECD-1388-50647FEB9057}"/>
              </a:ext>
            </a:extLst>
          </p:cNvPr>
          <p:cNvSpPr txBox="1"/>
          <p:nvPr/>
        </p:nvSpPr>
        <p:spPr>
          <a:xfrm>
            <a:off x="1717560" y="2997204"/>
            <a:ext cx="4018200" cy="5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dirty="0">
                <a:solidFill>
                  <a:schemeClr val="dk1"/>
                </a:solidFill>
                <a:latin typeface="Epilogue"/>
                <a:ea typeface="Epilogue"/>
                <a:cs typeface="Epilogue"/>
                <a:sym typeface="Epilogue"/>
              </a:rPr>
              <a:t>Replay Strategies</a:t>
            </a:r>
            <a:endParaRPr sz="1700" b="1" dirty="0">
              <a:solidFill>
                <a:schemeClr val="dk1"/>
              </a:solidFill>
              <a:latin typeface="Epilogue"/>
              <a:ea typeface="Epilogue"/>
              <a:cs typeface="Epilogue"/>
              <a:sym typeface="Epilogue"/>
            </a:endParaRPr>
          </a:p>
        </p:txBody>
      </p:sp>
      <p:sp>
        <p:nvSpPr>
          <p:cNvPr id="6" name="Google Shape;717;p49">
            <a:extLst>
              <a:ext uri="{FF2B5EF4-FFF2-40B4-BE49-F238E27FC236}">
                <a16:creationId xmlns:a16="http://schemas.microsoft.com/office/drawing/2014/main" id="{A2E31A60-07C4-02FB-F393-302893D67769}"/>
              </a:ext>
            </a:extLst>
          </p:cNvPr>
          <p:cNvSpPr txBox="1"/>
          <p:nvPr/>
        </p:nvSpPr>
        <p:spPr>
          <a:xfrm>
            <a:off x="2633123" y="3800637"/>
            <a:ext cx="4869645" cy="5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700" b="1" dirty="0">
                <a:solidFill>
                  <a:schemeClr val="dk1"/>
                </a:solidFill>
                <a:latin typeface="Epilogue"/>
                <a:ea typeface="Epilogue"/>
                <a:cs typeface="Epilogue"/>
                <a:sym typeface="Epilogue"/>
              </a:rPr>
              <a:t>Load dataset, Build Model, Train, Evaluate</a:t>
            </a:r>
            <a:endParaRPr sz="1700" b="1" dirty="0">
              <a:solidFill>
                <a:schemeClr val="dk1"/>
              </a:solidFill>
              <a:latin typeface="Epilogue"/>
              <a:ea typeface="Epilogue"/>
              <a:cs typeface="Epilogue"/>
              <a:sym typeface="Epilogue"/>
            </a:endParaRPr>
          </a:p>
        </p:txBody>
      </p:sp>
      <p:cxnSp>
        <p:nvCxnSpPr>
          <p:cNvPr id="7" name="Google Shape;718;p49">
            <a:extLst>
              <a:ext uri="{FF2B5EF4-FFF2-40B4-BE49-F238E27FC236}">
                <a16:creationId xmlns:a16="http://schemas.microsoft.com/office/drawing/2014/main" id="{1111262E-0828-5999-3442-943CCA18A6E2}"/>
              </a:ext>
            </a:extLst>
          </p:cNvPr>
          <p:cNvCxnSpPr>
            <a:stCxn id="2" idx="2"/>
            <a:endCxn id="4" idx="0"/>
          </p:cNvCxnSpPr>
          <p:nvPr/>
        </p:nvCxnSpPr>
        <p:spPr>
          <a:xfrm>
            <a:off x="3726660" y="1907537"/>
            <a:ext cx="0" cy="286200"/>
          </a:xfrm>
          <a:prstGeom prst="straightConnector1">
            <a:avLst/>
          </a:prstGeom>
          <a:noFill/>
          <a:ln w="9525" cap="flat" cmpd="sng">
            <a:solidFill>
              <a:schemeClr val="dk1"/>
            </a:solidFill>
            <a:prstDash val="solid"/>
            <a:round/>
            <a:headEnd type="none" w="med" len="med"/>
            <a:tailEnd type="none" w="med" len="med"/>
          </a:ln>
        </p:spPr>
      </p:cxnSp>
      <p:cxnSp>
        <p:nvCxnSpPr>
          <p:cNvPr id="8" name="Google Shape;719;p49">
            <a:extLst>
              <a:ext uri="{FF2B5EF4-FFF2-40B4-BE49-F238E27FC236}">
                <a16:creationId xmlns:a16="http://schemas.microsoft.com/office/drawing/2014/main" id="{FBBF9AC1-80C5-05B5-F6D4-F1E9F56768F4}"/>
              </a:ext>
            </a:extLst>
          </p:cNvPr>
          <p:cNvCxnSpPr>
            <a:stCxn id="4" idx="2"/>
            <a:endCxn id="5" idx="0"/>
          </p:cNvCxnSpPr>
          <p:nvPr/>
        </p:nvCxnSpPr>
        <p:spPr>
          <a:xfrm>
            <a:off x="3726660" y="2710971"/>
            <a:ext cx="0" cy="286200"/>
          </a:xfrm>
          <a:prstGeom prst="straightConnector1">
            <a:avLst/>
          </a:prstGeom>
          <a:noFill/>
          <a:ln w="9525" cap="flat" cmpd="sng">
            <a:solidFill>
              <a:schemeClr val="dk1"/>
            </a:solidFill>
            <a:prstDash val="solid"/>
            <a:round/>
            <a:headEnd type="none" w="med" len="med"/>
            <a:tailEnd type="none" w="med" len="med"/>
          </a:ln>
        </p:spPr>
      </p:cxnSp>
      <p:sp>
        <p:nvSpPr>
          <p:cNvPr id="10" name="Google Shape;722;p49">
            <a:extLst>
              <a:ext uri="{FF2B5EF4-FFF2-40B4-BE49-F238E27FC236}">
                <a16:creationId xmlns:a16="http://schemas.microsoft.com/office/drawing/2014/main" id="{E4CBA8B9-57FB-17E6-B85F-392DE550AB89}"/>
              </a:ext>
            </a:extLst>
          </p:cNvPr>
          <p:cNvSpPr/>
          <p:nvPr/>
        </p:nvSpPr>
        <p:spPr>
          <a:xfrm>
            <a:off x="923310" y="1367391"/>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a:solidFill>
                  <a:schemeClr val="dk1"/>
                </a:solidFill>
                <a:latin typeface="Atkinson Hyperlegible"/>
                <a:ea typeface="Atkinson Hyperlegible"/>
                <a:cs typeface="Atkinson Hyperlegible"/>
                <a:sym typeface="Atkinson Hyperlegible"/>
              </a:rPr>
              <a:t>01</a:t>
            </a:r>
            <a:endParaRPr sz="1500">
              <a:solidFill>
                <a:srgbClr val="434343"/>
              </a:solidFill>
              <a:latin typeface="Atkinson Hyperlegible"/>
              <a:ea typeface="Atkinson Hyperlegible"/>
              <a:cs typeface="Atkinson Hyperlegible"/>
              <a:sym typeface="Atkinson Hyperlegible"/>
            </a:endParaRPr>
          </a:p>
        </p:txBody>
      </p:sp>
      <p:sp>
        <p:nvSpPr>
          <p:cNvPr id="11" name="Google Shape;723;p49">
            <a:extLst>
              <a:ext uri="{FF2B5EF4-FFF2-40B4-BE49-F238E27FC236}">
                <a16:creationId xmlns:a16="http://schemas.microsoft.com/office/drawing/2014/main" id="{D3ABAC6A-DE4E-A35D-C4D4-950ADDCB0C87}"/>
              </a:ext>
            </a:extLst>
          </p:cNvPr>
          <p:cNvSpPr/>
          <p:nvPr/>
        </p:nvSpPr>
        <p:spPr>
          <a:xfrm>
            <a:off x="923310" y="2188967"/>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a:solidFill>
                  <a:schemeClr val="dk1"/>
                </a:solidFill>
                <a:latin typeface="Atkinson Hyperlegible"/>
                <a:ea typeface="Atkinson Hyperlegible"/>
                <a:cs typeface="Atkinson Hyperlegible"/>
                <a:sym typeface="Atkinson Hyperlegible"/>
              </a:rPr>
              <a:t>02</a:t>
            </a:r>
            <a:endParaRPr sz="1500">
              <a:solidFill>
                <a:srgbClr val="434343"/>
              </a:solidFill>
              <a:latin typeface="Atkinson Hyperlegible"/>
              <a:ea typeface="Atkinson Hyperlegible"/>
              <a:cs typeface="Atkinson Hyperlegible"/>
              <a:sym typeface="Atkinson Hyperlegible"/>
            </a:endParaRPr>
          </a:p>
        </p:txBody>
      </p:sp>
      <p:sp>
        <p:nvSpPr>
          <p:cNvPr id="12" name="Google Shape;724;p49">
            <a:extLst>
              <a:ext uri="{FF2B5EF4-FFF2-40B4-BE49-F238E27FC236}">
                <a16:creationId xmlns:a16="http://schemas.microsoft.com/office/drawing/2014/main" id="{788C685D-AFBD-ABF6-CDF7-D4144D0F10AB}"/>
              </a:ext>
            </a:extLst>
          </p:cNvPr>
          <p:cNvSpPr/>
          <p:nvPr/>
        </p:nvSpPr>
        <p:spPr>
          <a:xfrm>
            <a:off x="923310" y="2992400"/>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a:solidFill>
                  <a:schemeClr val="dk1"/>
                </a:solidFill>
                <a:latin typeface="Atkinson Hyperlegible"/>
                <a:ea typeface="Atkinson Hyperlegible"/>
                <a:cs typeface="Atkinson Hyperlegible"/>
                <a:sym typeface="Atkinson Hyperlegible"/>
              </a:rPr>
              <a:t>03</a:t>
            </a:r>
            <a:endParaRPr sz="1500">
              <a:solidFill>
                <a:srgbClr val="434343"/>
              </a:solidFill>
              <a:latin typeface="Atkinson Hyperlegible"/>
              <a:ea typeface="Atkinson Hyperlegible"/>
              <a:cs typeface="Atkinson Hyperlegible"/>
              <a:sym typeface="Atkinson Hyperlegible"/>
            </a:endParaRPr>
          </a:p>
        </p:txBody>
      </p:sp>
      <p:sp>
        <p:nvSpPr>
          <p:cNvPr id="13" name="Google Shape;725;p49">
            <a:extLst>
              <a:ext uri="{FF2B5EF4-FFF2-40B4-BE49-F238E27FC236}">
                <a16:creationId xmlns:a16="http://schemas.microsoft.com/office/drawing/2014/main" id="{E773041C-EFF3-9E06-9961-A7AE34CD9FF0}"/>
              </a:ext>
            </a:extLst>
          </p:cNvPr>
          <p:cNvSpPr/>
          <p:nvPr/>
        </p:nvSpPr>
        <p:spPr>
          <a:xfrm>
            <a:off x="1874286" y="3800637"/>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04</a:t>
            </a:r>
            <a:endParaRPr sz="1500" dirty="0">
              <a:solidFill>
                <a:srgbClr val="434343"/>
              </a:solidFill>
              <a:latin typeface="Atkinson Hyperlegible"/>
              <a:ea typeface="Atkinson Hyperlegible"/>
              <a:cs typeface="Atkinson Hyperlegible"/>
              <a:sym typeface="Atkinson Hyperlegible"/>
            </a:endParaRPr>
          </a:p>
        </p:txBody>
      </p:sp>
      <p:sp>
        <p:nvSpPr>
          <p:cNvPr id="14" name="Google Shape;726;p49">
            <a:extLst>
              <a:ext uri="{FF2B5EF4-FFF2-40B4-BE49-F238E27FC236}">
                <a16:creationId xmlns:a16="http://schemas.microsoft.com/office/drawing/2014/main" id="{9C933F12-7F0B-F6E8-6632-AABF521264E4}"/>
              </a:ext>
            </a:extLst>
          </p:cNvPr>
          <p:cNvSpPr txBox="1"/>
          <p:nvPr/>
        </p:nvSpPr>
        <p:spPr>
          <a:xfrm>
            <a:off x="6043384" y="1390337"/>
            <a:ext cx="2071500" cy="5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a:solidFill>
                  <a:schemeClr val="dk1"/>
                </a:solidFill>
                <a:latin typeface="Atkinson Hyperlegible"/>
                <a:ea typeface="Atkinson Hyperlegible"/>
                <a:cs typeface="Atkinson Hyperlegible"/>
                <a:sym typeface="Atkinson Hyperlegible"/>
              </a:rPr>
              <a:t>Improve performance</a:t>
            </a:r>
            <a:endParaRPr dirty="0">
              <a:solidFill>
                <a:schemeClr val="dk1"/>
              </a:solidFill>
              <a:latin typeface="Atkinson Hyperlegible"/>
              <a:ea typeface="Atkinson Hyperlegible"/>
              <a:cs typeface="Atkinson Hyperlegible"/>
              <a:sym typeface="Atkinson Hyperlegible"/>
            </a:endParaRPr>
          </a:p>
        </p:txBody>
      </p:sp>
      <p:sp>
        <p:nvSpPr>
          <p:cNvPr id="15" name="Google Shape;727;p49">
            <a:extLst>
              <a:ext uri="{FF2B5EF4-FFF2-40B4-BE49-F238E27FC236}">
                <a16:creationId xmlns:a16="http://schemas.microsoft.com/office/drawing/2014/main" id="{F62939C6-0308-00FA-1362-2AA22BD83891}"/>
              </a:ext>
            </a:extLst>
          </p:cNvPr>
          <p:cNvSpPr txBox="1"/>
          <p:nvPr/>
        </p:nvSpPr>
        <p:spPr>
          <a:xfrm>
            <a:off x="6043384" y="2193771"/>
            <a:ext cx="2071500" cy="5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a:solidFill>
                  <a:schemeClr val="dk1"/>
                </a:solidFill>
                <a:latin typeface="Atkinson Hyperlegible"/>
                <a:ea typeface="Atkinson Hyperlegible"/>
                <a:cs typeface="Atkinson Hyperlegible"/>
                <a:sym typeface="Atkinson Hyperlegible"/>
              </a:rPr>
              <a:t>CORe50 NICv2 – 391 scenario</a:t>
            </a:r>
            <a:endParaRPr dirty="0">
              <a:solidFill>
                <a:schemeClr val="dk1"/>
              </a:solidFill>
              <a:latin typeface="Atkinson Hyperlegible"/>
              <a:ea typeface="Atkinson Hyperlegible"/>
              <a:cs typeface="Atkinson Hyperlegible"/>
              <a:sym typeface="Atkinson Hyperlegible"/>
            </a:endParaRPr>
          </a:p>
        </p:txBody>
      </p:sp>
      <p:sp>
        <p:nvSpPr>
          <p:cNvPr id="16" name="Google Shape;728;p49">
            <a:extLst>
              <a:ext uri="{FF2B5EF4-FFF2-40B4-BE49-F238E27FC236}">
                <a16:creationId xmlns:a16="http://schemas.microsoft.com/office/drawing/2014/main" id="{2A963C1A-CF97-692C-2162-6D4F720B3604}"/>
              </a:ext>
            </a:extLst>
          </p:cNvPr>
          <p:cNvSpPr txBox="1"/>
          <p:nvPr/>
        </p:nvSpPr>
        <p:spPr>
          <a:xfrm>
            <a:off x="6043384" y="2997204"/>
            <a:ext cx="2071500" cy="517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dirty="0">
                <a:solidFill>
                  <a:schemeClr val="dk1"/>
                </a:solidFill>
                <a:latin typeface="Atkinson Hyperlegible"/>
                <a:ea typeface="Atkinson Hyperlegible"/>
                <a:cs typeface="Atkinson Hyperlegible"/>
                <a:sym typeface="Atkinson Hyperlegible"/>
              </a:rPr>
              <a:t>Remain suitable for edge deployment</a:t>
            </a:r>
            <a:endParaRPr dirty="0">
              <a:solidFill>
                <a:schemeClr val="dk1"/>
              </a:solidFill>
              <a:latin typeface="Atkinson Hyperlegible"/>
              <a:ea typeface="Atkinson Hyperlegible"/>
              <a:cs typeface="Atkinson Hyperlegible"/>
              <a:sym typeface="Atkinson Hyperlegible"/>
            </a:endParaRPr>
          </a:p>
        </p:txBody>
      </p:sp>
      <p:cxnSp>
        <p:nvCxnSpPr>
          <p:cNvPr id="18" name="Google Shape;730;p49">
            <a:extLst>
              <a:ext uri="{FF2B5EF4-FFF2-40B4-BE49-F238E27FC236}">
                <a16:creationId xmlns:a16="http://schemas.microsoft.com/office/drawing/2014/main" id="{58732B7B-8C54-BC25-8B41-5AD575F6EAC9}"/>
              </a:ext>
            </a:extLst>
          </p:cNvPr>
          <p:cNvCxnSpPr>
            <a:stCxn id="14" idx="1"/>
            <a:endCxn id="2" idx="3"/>
          </p:cNvCxnSpPr>
          <p:nvPr/>
        </p:nvCxnSpPr>
        <p:spPr>
          <a:xfrm rot="10800000">
            <a:off x="5735884" y="1648937"/>
            <a:ext cx="307500" cy="0"/>
          </a:xfrm>
          <a:prstGeom prst="straightConnector1">
            <a:avLst/>
          </a:prstGeom>
          <a:noFill/>
          <a:ln w="9525" cap="flat" cmpd="sng">
            <a:solidFill>
              <a:schemeClr val="dk1"/>
            </a:solidFill>
            <a:prstDash val="solid"/>
            <a:round/>
            <a:headEnd type="none" w="med" len="med"/>
            <a:tailEnd type="none" w="med" len="med"/>
          </a:ln>
        </p:spPr>
      </p:cxnSp>
      <p:cxnSp>
        <p:nvCxnSpPr>
          <p:cNvPr id="19" name="Google Shape;731;p49">
            <a:extLst>
              <a:ext uri="{FF2B5EF4-FFF2-40B4-BE49-F238E27FC236}">
                <a16:creationId xmlns:a16="http://schemas.microsoft.com/office/drawing/2014/main" id="{F3719DBC-5FEB-F2DC-C9C8-6697D5028650}"/>
              </a:ext>
            </a:extLst>
          </p:cNvPr>
          <p:cNvCxnSpPr>
            <a:stCxn id="15" idx="1"/>
            <a:endCxn id="4" idx="3"/>
          </p:cNvCxnSpPr>
          <p:nvPr/>
        </p:nvCxnSpPr>
        <p:spPr>
          <a:xfrm rot="10800000">
            <a:off x="5735884" y="2452371"/>
            <a:ext cx="3075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732;p49">
            <a:extLst>
              <a:ext uri="{FF2B5EF4-FFF2-40B4-BE49-F238E27FC236}">
                <a16:creationId xmlns:a16="http://schemas.microsoft.com/office/drawing/2014/main" id="{FB293160-4270-D19C-F608-4BCE268821C6}"/>
              </a:ext>
            </a:extLst>
          </p:cNvPr>
          <p:cNvCxnSpPr>
            <a:stCxn id="16" idx="1"/>
            <a:endCxn id="5" idx="3"/>
          </p:cNvCxnSpPr>
          <p:nvPr/>
        </p:nvCxnSpPr>
        <p:spPr>
          <a:xfrm rot="10800000">
            <a:off x="5735884" y="3255804"/>
            <a:ext cx="3075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92903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Experiments – </a:t>
            </a:r>
            <a:r>
              <a:rPr lang="en" b="1" dirty="0"/>
              <a:t>Methodology 2</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10" name="Google Shape;722;p49">
            <a:extLst>
              <a:ext uri="{FF2B5EF4-FFF2-40B4-BE49-F238E27FC236}">
                <a16:creationId xmlns:a16="http://schemas.microsoft.com/office/drawing/2014/main" id="{E4CBA8B9-57FB-17E6-B85F-392DE550AB89}"/>
              </a:ext>
            </a:extLst>
          </p:cNvPr>
          <p:cNvSpPr/>
          <p:nvPr/>
        </p:nvSpPr>
        <p:spPr>
          <a:xfrm>
            <a:off x="3143071" y="1702862"/>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01</a:t>
            </a:r>
            <a:endParaRPr sz="1500" dirty="0">
              <a:solidFill>
                <a:srgbClr val="434343"/>
              </a:solidFill>
              <a:latin typeface="Atkinson Hyperlegible"/>
              <a:ea typeface="Atkinson Hyperlegible"/>
              <a:cs typeface="Atkinson Hyperlegible"/>
              <a:sym typeface="Atkinson Hyperlegible"/>
            </a:endParaRPr>
          </a:p>
        </p:txBody>
      </p:sp>
      <p:sp>
        <p:nvSpPr>
          <p:cNvPr id="11" name="Google Shape;723;p49">
            <a:extLst>
              <a:ext uri="{FF2B5EF4-FFF2-40B4-BE49-F238E27FC236}">
                <a16:creationId xmlns:a16="http://schemas.microsoft.com/office/drawing/2014/main" id="{D3ABAC6A-DE4E-A35D-C4D4-950ADDCB0C87}"/>
              </a:ext>
            </a:extLst>
          </p:cNvPr>
          <p:cNvSpPr/>
          <p:nvPr/>
        </p:nvSpPr>
        <p:spPr>
          <a:xfrm>
            <a:off x="5433931" y="1702862"/>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02</a:t>
            </a:r>
            <a:endParaRPr sz="1500" dirty="0">
              <a:solidFill>
                <a:srgbClr val="434343"/>
              </a:solidFill>
              <a:latin typeface="Atkinson Hyperlegible"/>
              <a:ea typeface="Atkinson Hyperlegible"/>
              <a:cs typeface="Atkinson Hyperlegible"/>
              <a:sym typeface="Atkinson Hyperlegible"/>
            </a:endParaRPr>
          </a:p>
        </p:txBody>
      </p:sp>
      <p:sp>
        <p:nvSpPr>
          <p:cNvPr id="12" name="Google Shape;724;p49">
            <a:extLst>
              <a:ext uri="{FF2B5EF4-FFF2-40B4-BE49-F238E27FC236}">
                <a16:creationId xmlns:a16="http://schemas.microsoft.com/office/drawing/2014/main" id="{788C685D-AFBD-ABF6-CDF7-D4144D0F10AB}"/>
              </a:ext>
            </a:extLst>
          </p:cNvPr>
          <p:cNvSpPr/>
          <p:nvPr/>
        </p:nvSpPr>
        <p:spPr>
          <a:xfrm>
            <a:off x="5435829" y="3440300"/>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04</a:t>
            </a:r>
            <a:endParaRPr sz="1500" dirty="0">
              <a:solidFill>
                <a:srgbClr val="434343"/>
              </a:solidFill>
              <a:latin typeface="Atkinson Hyperlegible"/>
              <a:ea typeface="Atkinson Hyperlegible"/>
              <a:cs typeface="Atkinson Hyperlegible"/>
              <a:sym typeface="Atkinson Hyperlegible"/>
            </a:endParaRPr>
          </a:p>
        </p:txBody>
      </p:sp>
      <p:sp>
        <p:nvSpPr>
          <p:cNvPr id="13" name="Google Shape;725;p49">
            <a:extLst>
              <a:ext uri="{FF2B5EF4-FFF2-40B4-BE49-F238E27FC236}">
                <a16:creationId xmlns:a16="http://schemas.microsoft.com/office/drawing/2014/main" id="{E773041C-EFF3-9E06-9961-A7AE34CD9FF0}"/>
              </a:ext>
            </a:extLst>
          </p:cNvPr>
          <p:cNvSpPr/>
          <p:nvPr/>
        </p:nvSpPr>
        <p:spPr>
          <a:xfrm>
            <a:off x="3134582" y="3440300"/>
            <a:ext cx="567000" cy="5670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500" dirty="0">
                <a:solidFill>
                  <a:schemeClr val="dk1"/>
                </a:solidFill>
                <a:latin typeface="Atkinson Hyperlegible"/>
                <a:ea typeface="Atkinson Hyperlegible"/>
                <a:cs typeface="Atkinson Hyperlegible"/>
                <a:sym typeface="Atkinson Hyperlegible"/>
              </a:rPr>
              <a:t>03</a:t>
            </a:r>
            <a:endParaRPr sz="1500" dirty="0">
              <a:solidFill>
                <a:srgbClr val="434343"/>
              </a:solidFill>
              <a:latin typeface="Atkinson Hyperlegible"/>
              <a:ea typeface="Atkinson Hyperlegible"/>
              <a:cs typeface="Atkinson Hyperlegible"/>
              <a:sym typeface="Atkinson Hyperlegible"/>
            </a:endParaRPr>
          </a:p>
        </p:txBody>
      </p:sp>
      <p:sp>
        <p:nvSpPr>
          <p:cNvPr id="3" name="Google Shape;619;p44">
            <a:extLst>
              <a:ext uri="{FF2B5EF4-FFF2-40B4-BE49-F238E27FC236}">
                <a16:creationId xmlns:a16="http://schemas.microsoft.com/office/drawing/2014/main" id="{ABDEF5D8-5234-3747-6103-22F062B499D1}"/>
              </a:ext>
            </a:extLst>
          </p:cNvPr>
          <p:cNvSpPr txBox="1"/>
          <p:nvPr/>
        </p:nvSpPr>
        <p:spPr>
          <a:xfrm>
            <a:off x="845081" y="1769759"/>
            <a:ext cx="2283900" cy="86609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Epilogue"/>
                <a:ea typeface="Epilogue"/>
                <a:cs typeface="Epilogue"/>
                <a:sym typeface="Epilogue"/>
              </a:rPr>
              <a:t>Sequential vs Simultaneous Training</a:t>
            </a:r>
            <a:endParaRPr sz="1700" dirty="0">
              <a:solidFill>
                <a:schemeClr val="dk1"/>
              </a:solidFill>
              <a:latin typeface="Epilogue"/>
              <a:ea typeface="Epilogue"/>
              <a:cs typeface="Epilogue"/>
              <a:sym typeface="Epilogue"/>
            </a:endParaRPr>
          </a:p>
        </p:txBody>
      </p:sp>
      <p:sp>
        <p:nvSpPr>
          <p:cNvPr id="9" name="Google Shape;620;p44">
            <a:extLst>
              <a:ext uri="{FF2B5EF4-FFF2-40B4-BE49-F238E27FC236}">
                <a16:creationId xmlns:a16="http://schemas.microsoft.com/office/drawing/2014/main" id="{0D9F05A1-5CF7-BF15-E361-27E869FC21FB}"/>
              </a:ext>
            </a:extLst>
          </p:cNvPr>
          <p:cNvSpPr txBox="1"/>
          <p:nvPr/>
        </p:nvSpPr>
        <p:spPr>
          <a:xfrm>
            <a:off x="845081" y="3238570"/>
            <a:ext cx="2283900" cy="585216"/>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dirty="0">
                <a:solidFill>
                  <a:schemeClr val="dk1"/>
                </a:solidFill>
                <a:latin typeface="Epilogue"/>
                <a:ea typeface="Epilogue"/>
                <a:cs typeface="Epilogue"/>
                <a:sym typeface="Epilogue"/>
              </a:rPr>
              <a:t>Latent Replay Strategy</a:t>
            </a:r>
            <a:endParaRPr sz="1700" dirty="0">
              <a:solidFill>
                <a:schemeClr val="dk1"/>
              </a:solidFill>
              <a:latin typeface="Epilogue"/>
              <a:ea typeface="Epilogue"/>
              <a:cs typeface="Epilogue"/>
              <a:sym typeface="Epilogue"/>
            </a:endParaRPr>
          </a:p>
        </p:txBody>
      </p:sp>
      <p:sp>
        <p:nvSpPr>
          <p:cNvPr id="17" name="Google Shape;621;p44">
            <a:extLst>
              <a:ext uri="{FF2B5EF4-FFF2-40B4-BE49-F238E27FC236}">
                <a16:creationId xmlns:a16="http://schemas.microsoft.com/office/drawing/2014/main" id="{90F1FF43-A622-C996-6DC4-1DDEC960E2FB}"/>
              </a:ext>
            </a:extLst>
          </p:cNvPr>
          <p:cNvSpPr txBox="1"/>
          <p:nvPr/>
        </p:nvSpPr>
        <p:spPr>
          <a:xfrm>
            <a:off x="6015021" y="1769758"/>
            <a:ext cx="2283900" cy="86609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chemeClr val="dk1"/>
                </a:solidFill>
                <a:latin typeface="Epilogue"/>
                <a:ea typeface="Epilogue"/>
                <a:cs typeface="Epilogue"/>
                <a:sym typeface="Epilogue"/>
              </a:rPr>
              <a:t>Algorithm for Storing New Samples</a:t>
            </a:r>
            <a:endParaRPr sz="1700" dirty="0">
              <a:solidFill>
                <a:schemeClr val="dk1"/>
              </a:solidFill>
              <a:latin typeface="Epilogue"/>
              <a:ea typeface="Epilogue"/>
              <a:cs typeface="Epilogue"/>
              <a:sym typeface="Epilogue"/>
            </a:endParaRPr>
          </a:p>
        </p:txBody>
      </p:sp>
      <p:sp>
        <p:nvSpPr>
          <p:cNvPr id="21" name="Google Shape;622;p44">
            <a:extLst>
              <a:ext uri="{FF2B5EF4-FFF2-40B4-BE49-F238E27FC236}">
                <a16:creationId xmlns:a16="http://schemas.microsoft.com/office/drawing/2014/main" id="{6BA8DF89-189D-6809-7A6F-ADD5CDF66A6A}"/>
              </a:ext>
            </a:extLst>
          </p:cNvPr>
          <p:cNvSpPr txBox="1"/>
          <p:nvPr/>
        </p:nvSpPr>
        <p:spPr>
          <a:xfrm>
            <a:off x="6007932" y="3236649"/>
            <a:ext cx="2283900" cy="587137"/>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dirty="0">
                <a:solidFill>
                  <a:schemeClr val="dk1"/>
                </a:solidFill>
                <a:latin typeface="Epilogue"/>
                <a:ea typeface="Epilogue"/>
                <a:cs typeface="Epilogue"/>
                <a:sym typeface="Epilogue"/>
              </a:rPr>
              <a:t>Replay Buffer Sizes</a:t>
            </a:r>
          </a:p>
        </p:txBody>
      </p:sp>
      <p:grpSp>
        <p:nvGrpSpPr>
          <p:cNvPr id="22" name="Google Shape;623;p44">
            <a:extLst>
              <a:ext uri="{FF2B5EF4-FFF2-40B4-BE49-F238E27FC236}">
                <a16:creationId xmlns:a16="http://schemas.microsoft.com/office/drawing/2014/main" id="{168B0D67-5D7E-8748-C15F-F5B139799383}"/>
              </a:ext>
            </a:extLst>
          </p:cNvPr>
          <p:cNvGrpSpPr/>
          <p:nvPr/>
        </p:nvGrpSpPr>
        <p:grpSpPr>
          <a:xfrm>
            <a:off x="3128981" y="2202808"/>
            <a:ext cx="2886040" cy="1328370"/>
            <a:chOff x="3229962" y="1808256"/>
            <a:chExt cx="2526074" cy="1591053"/>
          </a:xfrm>
        </p:grpSpPr>
        <p:cxnSp>
          <p:nvCxnSpPr>
            <p:cNvPr id="23" name="Google Shape;624;p44">
              <a:extLst>
                <a:ext uri="{FF2B5EF4-FFF2-40B4-BE49-F238E27FC236}">
                  <a16:creationId xmlns:a16="http://schemas.microsoft.com/office/drawing/2014/main" id="{9F1B932B-E769-99C5-2616-DE8C9C96DB27}"/>
                </a:ext>
              </a:extLst>
            </p:cNvPr>
            <p:cNvCxnSpPr>
              <a:cxnSpLocks/>
              <a:stCxn id="30" idx="0"/>
              <a:endCxn id="3" idx="3"/>
            </p:cNvCxnSpPr>
            <p:nvPr/>
          </p:nvCxnSpPr>
          <p:spPr>
            <a:xfrm flipH="1" flipV="1">
              <a:off x="3229962" y="1808257"/>
              <a:ext cx="1259991" cy="521428"/>
            </a:xfrm>
            <a:prstGeom prst="straightConnector1">
              <a:avLst/>
            </a:prstGeom>
            <a:noFill/>
            <a:ln w="9525" cap="flat" cmpd="sng">
              <a:solidFill>
                <a:schemeClr val="dk1"/>
              </a:solidFill>
              <a:prstDash val="solid"/>
              <a:round/>
              <a:headEnd type="none" w="med" len="med"/>
              <a:tailEnd type="none" w="med" len="med"/>
            </a:ln>
          </p:spPr>
        </p:cxnSp>
        <p:cxnSp>
          <p:nvCxnSpPr>
            <p:cNvPr id="24" name="Google Shape;626;p44">
              <a:extLst>
                <a:ext uri="{FF2B5EF4-FFF2-40B4-BE49-F238E27FC236}">
                  <a16:creationId xmlns:a16="http://schemas.microsoft.com/office/drawing/2014/main" id="{AC27DE1C-7EEB-6DD1-4D4E-39A583168B81}"/>
                </a:ext>
              </a:extLst>
            </p:cNvPr>
            <p:cNvCxnSpPr>
              <a:cxnSpLocks/>
              <a:stCxn id="30" idx="0"/>
              <a:endCxn id="17" idx="1"/>
            </p:cNvCxnSpPr>
            <p:nvPr/>
          </p:nvCxnSpPr>
          <p:spPr>
            <a:xfrm flipV="1">
              <a:off x="4489953" y="1808256"/>
              <a:ext cx="1266083" cy="521429"/>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627;p44">
              <a:extLst>
                <a:ext uri="{FF2B5EF4-FFF2-40B4-BE49-F238E27FC236}">
                  <a16:creationId xmlns:a16="http://schemas.microsoft.com/office/drawing/2014/main" id="{BA97371C-8605-9BC9-7210-55E1827FF627}"/>
                </a:ext>
              </a:extLst>
            </p:cNvPr>
            <p:cNvCxnSpPr>
              <a:cxnSpLocks/>
              <a:stCxn id="30" idx="2"/>
              <a:endCxn id="21" idx="1"/>
            </p:cNvCxnSpPr>
            <p:nvPr/>
          </p:nvCxnSpPr>
          <p:spPr>
            <a:xfrm>
              <a:off x="4489953" y="2688291"/>
              <a:ext cx="1259878" cy="709868"/>
            </a:xfrm>
            <a:prstGeom prst="straightConnector1">
              <a:avLst/>
            </a:prstGeom>
            <a:noFill/>
            <a:ln w="9525" cap="flat" cmpd="sng">
              <a:solidFill>
                <a:schemeClr val="dk1"/>
              </a:solidFill>
              <a:prstDash val="solid"/>
              <a:round/>
              <a:headEnd type="none" w="med" len="med"/>
              <a:tailEnd type="none" w="med" len="med"/>
            </a:ln>
          </p:spPr>
        </p:cxnSp>
        <p:cxnSp>
          <p:nvCxnSpPr>
            <p:cNvPr id="26" name="Google Shape;628;p44">
              <a:extLst>
                <a:ext uri="{FF2B5EF4-FFF2-40B4-BE49-F238E27FC236}">
                  <a16:creationId xmlns:a16="http://schemas.microsoft.com/office/drawing/2014/main" id="{2AC20007-4CD2-E53F-DC86-799B57575B58}"/>
                </a:ext>
              </a:extLst>
            </p:cNvPr>
            <p:cNvCxnSpPr>
              <a:cxnSpLocks/>
              <a:stCxn id="30" idx="2"/>
              <a:endCxn id="9" idx="3"/>
            </p:cNvCxnSpPr>
            <p:nvPr/>
          </p:nvCxnSpPr>
          <p:spPr>
            <a:xfrm flipH="1">
              <a:off x="3229962" y="2688291"/>
              <a:ext cx="1259991" cy="711018"/>
            </a:xfrm>
            <a:prstGeom prst="straightConnector1">
              <a:avLst/>
            </a:prstGeom>
            <a:noFill/>
            <a:ln w="9525" cap="flat" cmpd="sng">
              <a:solidFill>
                <a:schemeClr val="dk1"/>
              </a:solidFill>
              <a:prstDash val="solid"/>
              <a:round/>
              <a:headEnd type="none" w="med" len="med"/>
              <a:tailEnd type="none" w="med" len="med"/>
            </a:ln>
          </p:spPr>
        </p:cxnSp>
      </p:grpSp>
      <p:sp>
        <p:nvSpPr>
          <p:cNvPr id="30" name="Google Shape;625;p44">
            <a:extLst>
              <a:ext uri="{FF2B5EF4-FFF2-40B4-BE49-F238E27FC236}">
                <a16:creationId xmlns:a16="http://schemas.microsoft.com/office/drawing/2014/main" id="{7E140724-3FF3-D6AB-D6F0-64CD41671635}"/>
              </a:ext>
            </a:extLst>
          </p:cNvPr>
          <p:cNvSpPr txBox="1"/>
          <p:nvPr/>
        </p:nvSpPr>
        <p:spPr>
          <a:xfrm>
            <a:off x="3426571" y="2638149"/>
            <a:ext cx="2283900" cy="299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Changes Made</a:t>
            </a:r>
            <a:endParaRPr sz="1700" b="1"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2473726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Experiments – </a:t>
            </a:r>
            <a:r>
              <a:rPr lang="en" b="1" dirty="0"/>
              <a:t>Results 1</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2" name="Google Shape;679;p46">
            <a:extLst>
              <a:ext uri="{FF2B5EF4-FFF2-40B4-BE49-F238E27FC236}">
                <a16:creationId xmlns:a16="http://schemas.microsoft.com/office/drawing/2014/main" id="{135952A2-66DF-C945-B032-AB2F60FBC5C3}"/>
              </a:ext>
            </a:extLst>
          </p:cNvPr>
          <p:cNvSpPr txBox="1"/>
          <p:nvPr/>
        </p:nvSpPr>
        <p:spPr>
          <a:xfrm>
            <a:off x="700760" y="1341120"/>
            <a:ext cx="7931700" cy="268224"/>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Sequential vs Simultaneous Training</a:t>
            </a:r>
          </a:p>
        </p:txBody>
      </p:sp>
      <p:pic>
        <p:nvPicPr>
          <p:cNvPr id="4" name="Picture 3">
            <a:extLst>
              <a:ext uri="{FF2B5EF4-FFF2-40B4-BE49-F238E27FC236}">
                <a16:creationId xmlns:a16="http://schemas.microsoft.com/office/drawing/2014/main" id="{786372C1-0E50-94DF-E435-E815D9AF7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80" y="1341120"/>
            <a:ext cx="4099445" cy="3203699"/>
          </a:xfrm>
          <a:prstGeom prst="rect">
            <a:avLst/>
          </a:prstGeom>
        </p:spPr>
      </p:pic>
      <p:graphicFrame>
        <p:nvGraphicFramePr>
          <p:cNvPr id="5" name="Google Shape;696;p47">
            <a:extLst>
              <a:ext uri="{FF2B5EF4-FFF2-40B4-BE49-F238E27FC236}">
                <a16:creationId xmlns:a16="http://schemas.microsoft.com/office/drawing/2014/main" id="{FEAC6556-B1C9-9981-3741-FB3FE74F6B91}"/>
              </a:ext>
            </a:extLst>
          </p:cNvPr>
          <p:cNvGraphicFramePr/>
          <p:nvPr>
            <p:extLst>
              <p:ext uri="{D42A27DB-BD31-4B8C-83A1-F6EECF244321}">
                <p14:modId xmlns:p14="http://schemas.microsoft.com/office/powerpoint/2010/main" val="3988620223"/>
              </p:ext>
            </p:extLst>
          </p:nvPr>
        </p:nvGraphicFramePr>
        <p:xfrm>
          <a:off x="733995" y="1870533"/>
          <a:ext cx="3908230" cy="2413097"/>
        </p:xfrm>
        <a:graphic>
          <a:graphicData uri="http://schemas.openxmlformats.org/drawingml/2006/table">
            <a:tbl>
              <a:tblPr>
                <a:noFill/>
                <a:tableStyleId>{96550D00-58A1-43FF-8C93-20D26A5F1267}</a:tableStyleId>
              </a:tblPr>
              <a:tblGrid>
                <a:gridCol w="3908230">
                  <a:extLst>
                    <a:ext uri="{9D8B030D-6E8A-4147-A177-3AD203B41FA5}">
                      <a16:colId xmlns:a16="http://schemas.microsoft.com/office/drawing/2014/main" val="20000"/>
                    </a:ext>
                  </a:extLst>
                </a:gridCol>
              </a:tblGrid>
              <a:tr h="2177560">
                <a:tc>
                  <a:txBody>
                    <a:bodyPr/>
                    <a:lstStyle/>
                    <a:p>
                      <a:pPr marL="349250" lvl="0" indent="-285750" algn="l" rtl="0">
                        <a:lnSpc>
                          <a:spcPct val="115000"/>
                        </a:lnSpc>
                        <a:spcBef>
                          <a:spcPts val="0"/>
                        </a:spcBef>
                        <a:spcAft>
                          <a:spcPts val="0"/>
                        </a:spcAft>
                        <a:buClr>
                          <a:schemeClr val="dk2"/>
                        </a:buClr>
                        <a:buSzPts val="1200"/>
                        <a:buFont typeface="Arial" panose="020B0604020202020204" pitchFamily="34" charset="0"/>
                        <a:buChar char="•"/>
                      </a:pPr>
                      <a:r>
                        <a:rPr lang="en-GB" sz="1600" b="1" dirty="0">
                          <a:solidFill>
                            <a:schemeClr val="dk1"/>
                          </a:solidFill>
                          <a:latin typeface="Atkinson Hyperlegible"/>
                          <a:ea typeface="Atkinson Hyperlegible"/>
                          <a:cs typeface="Atkinson Hyperlegible"/>
                          <a:sym typeface="Atkinson Hyperlegible"/>
                        </a:rPr>
                        <a:t>Original Model:</a:t>
                      </a:r>
                      <a:r>
                        <a:rPr lang="en-GB" sz="1600" dirty="0">
                          <a:solidFill>
                            <a:schemeClr val="dk1"/>
                          </a:solidFill>
                          <a:latin typeface="Atkinson Hyperlegible"/>
                          <a:ea typeface="Atkinson Hyperlegible"/>
                          <a:cs typeface="Atkinson Hyperlegible"/>
                          <a:sym typeface="Atkinson Hyperlegible"/>
                        </a:rPr>
                        <a:t> Two - step training process</a:t>
                      </a:r>
                    </a:p>
                    <a:p>
                      <a:pPr marL="349250" lvl="0" indent="-285750" algn="l" rtl="0">
                        <a:lnSpc>
                          <a:spcPct val="115000"/>
                        </a:lnSpc>
                        <a:spcBef>
                          <a:spcPts val="0"/>
                        </a:spcBef>
                        <a:spcAft>
                          <a:spcPts val="0"/>
                        </a:spcAft>
                        <a:buClr>
                          <a:schemeClr val="dk2"/>
                        </a:buClr>
                        <a:buSzPts val="1200"/>
                        <a:buFont typeface="Arial" panose="020B0604020202020204" pitchFamily="34" charset="0"/>
                        <a:buChar char="•"/>
                      </a:pPr>
                      <a:endParaRPr lang="en-GB" sz="1600" dirty="0">
                        <a:solidFill>
                          <a:schemeClr val="dk1"/>
                        </a:solidFill>
                        <a:latin typeface="Atkinson Hyperlegible"/>
                        <a:ea typeface="Atkinson Hyperlegible"/>
                        <a:cs typeface="Atkinson Hyperlegible"/>
                        <a:sym typeface="Atkinson Hyperlegible"/>
                      </a:endParaRPr>
                    </a:p>
                    <a:p>
                      <a:pPr marL="349250" lvl="0" indent="-285750" algn="l" rtl="0">
                        <a:lnSpc>
                          <a:spcPct val="115000"/>
                        </a:lnSpc>
                        <a:spcBef>
                          <a:spcPts val="0"/>
                        </a:spcBef>
                        <a:spcAft>
                          <a:spcPts val="0"/>
                        </a:spcAft>
                        <a:buClr>
                          <a:schemeClr val="dk2"/>
                        </a:buClr>
                        <a:buSzPts val="1200"/>
                        <a:buFont typeface="Arial" panose="020B0604020202020204" pitchFamily="34" charset="0"/>
                        <a:buChar char="•"/>
                      </a:pPr>
                      <a:r>
                        <a:rPr lang="en-GB" sz="1600" b="1" dirty="0">
                          <a:solidFill>
                            <a:schemeClr val="dk1"/>
                          </a:solidFill>
                          <a:latin typeface="Atkinson Hyperlegible"/>
                          <a:ea typeface="Atkinson Hyperlegible"/>
                          <a:cs typeface="Atkinson Hyperlegible"/>
                          <a:sym typeface="Atkinson Hyperlegible"/>
                        </a:rPr>
                        <a:t>New Approach: </a:t>
                      </a:r>
                      <a:r>
                        <a:rPr lang="en-GB" sz="1600" b="0" dirty="0">
                          <a:solidFill>
                            <a:schemeClr val="dk1"/>
                          </a:solidFill>
                          <a:latin typeface="Atkinson Hyperlegible"/>
                          <a:ea typeface="Atkinson Hyperlegible"/>
                          <a:cs typeface="Atkinson Hyperlegible"/>
                          <a:sym typeface="Atkinson Hyperlegible"/>
                        </a:rPr>
                        <a:t>Concatenate and shuffle New Samples and Replay Buffer Samples</a:t>
                      </a:r>
                    </a:p>
                    <a:p>
                      <a:pPr marL="349250" lvl="0" indent="-285750" algn="l" rtl="0">
                        <a:lnSpc>
                          <a:spcPct val="115000"/>
                        </a:lnSpc>
                        <a:spcBef>
                          <a:spcPts val="0"/>
                        </a:spcBef>
                        <a:spcAft>
                          <a:spcPts val="0"/>
                        </a:spcAft>
                        <a:buClr>
                          <a:schemeClr val="dk2"/>
                        </a:buClr>
                        <a:buSzPts val="1200"/>
                        <a:buFont typeface="Arial" panose="020B0604020202020204" pitchFamily="34" charset="0"/>
                        <a:buChar char="•"/>
                      </a:pPr>
                      <a:endParaRPr lang="en-GB" sz="1600" b="0" dirty="0">
                        <a:solidFill>
                          <a:schemeClr val="dk1"/>
                        </a:solidFill>
                        <a:latin typeface="Atkinson Hyperlegible"/>
                        <a:ea typeface="Atkinson Hyperlegible"/>
                        <a:cs typeface="Atkinson Hyperlegible"/>
                        <a:sym typeface="Atkinson Hyperlegible"/>
                      </a:endParaRPr>
                    </a:p>
                    <a:p>
                      <a:pPr marL="349250" lvl="0" indent="-285750" algn="l" rtl="0">
                        <a:lnSpc>
                          <a:spcPct val="115000"/>
                        </a:lnSpc>
                        <a:spcBef>
                          <a:spcPts val="0"/>
                        </a:spcBef>
                        <a:spcAft>
                          <a:spcPts val="0"/>
                        </a:spcAft>
                        <a:buClr>
                          <a:schemeClr val="dk2"/>
                        </a:buClr>
                        <a:buSzPts val="1200"/>
                        <a:buFont typeface="Arial" panose="020B0604020202020204" pitchFamily="34" charset="0"/>
                        <a:buChar char="•"/>
                      </a:pPr>
                      <a:r>
                        <a:rPr lang="en-GB" sz="1600" b="1" dirty="0">
                          <a:solidFill>
                            <a:schemeClr val="dk1"/>
                          </a:solidFill>
                          <a:latin typeface="Atkinson Hyperlegible"/>
                          <a:ea typeface="Atkinson Hyperlegible"/>
                          <a:cs typeface="Atkinson Hyperlegible"/>
                          <a:sym typeface="Atkinson Hyperlegible"/>
                        </a:rPr>
                        <a:t>Four Epochs training of each batch</a:t>
                      </a:r>
                      <a:endParaRPr lang="en-GB" sz="1200" b="1" dirty="0">
                        <a:solidFill>
                          <a:schemeClr val="dk1"/>
                        </a:solidFill>
                        <a:latin typeface="Atkinson Hyperlegible"/>
                        <a:ea typeface="Atkinson Hyperlegible"/>
                        <a:cs typeface="Atkinson Hyperlegible"/>
                        <a:sym typeface="Atkinson Hyperlegible"/>
                      </a:endParaRPr>
                    </a:p>
                  </a:txBody>
                  <a:tcPr marL="91425" marR="91425" marT="91425" marB="91425" anchor="b">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6" name="Google Shape;439;p39">
            <a:extLst>
              <a:ext uri="{FF2B5EF4-FFF2-40B4-BE49-F238E27FC236}">
                <a16:creationId xmlns:a16="http://schemas.microsoft.com/office/drawing/2014/main" id="{EF55253F-D2D8-C6EB-8E2D-7E16DA969D96}"/>
              </a:ext>
            </a:extLst>
          </p:cNvPr>
          <p:cNvSpPr txBox="1"/>
          <p:nvPr/>
        </p:nvSpPr>
        <p:spPr>
          <a:xfrm flipH="1">
            <a:off x="6961632" y="3316224"/>
            <a:ext cx="1837252" cy="804671"/>
          </a:xfrm>
          <a:prstGeom prst="rect">
            <a:avLst/>
          </a:prstGeom>
          <a:solidFill>
            <a:schemeClr val="accent4">
              <a:lumMod val="9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pilogue"/>
                <a:ea typeface="Epilogue"/>
                <a:cs typeface="Epilogue"/>
                <a:sym typeface="Epilogue"/>
              </a:rPr>
              <a:t>Peak accuracies:</a:t>
            </a:r>
          </a:p>
          <a:p>
            <a:pPr marL="0" lvl="0" indent="0" algn="ctr" rtl="0">
              <a:spcBef>
                <a:spcPts val="0"/>
              </a:spcBef>
              <a:spcAft>
                <a:spcPts val="0"/>
              </a:spcAft>
              <a:buNone/>
            </a:pPr>
            <a:r>
              <a:rPr lang="en" b="1" dirty="0">
                <a:solidFill>
                  <a:schemeClr val="dk1"/>
                </a:solidFill>
                <a:latin typeface="Epilogue"/>
                <a:ea typeface="Epilogue"/>
                <a:cs typeface="Epilogue"/>
                <a:sym typeface="Epilogue"/>
              </a:rPr>
              <a:t>45.5% vs 47.8%</a:t>
            </a:r>
            <a:endParaRPr b="1"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3494879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t>
            </a:r>
            <a:r>
              <a:rPr lang="en" b="1" dirty="0"/>
              <a:t>– CL on Edge</a:t>
            </a:r>
            <a:endParaRPr b="1"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677" name="Google Shape;677;p46"/>
          <p:cNvSpPr txBox="1"/>
          <p:nvPr/>
        </p:nvSpPr>
        <p:spPr>
          <a:xfrm>
            <a:off x="1139124" y="2748893"/>
            <a:ext cx="4127820" cy="198600"/>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Faster model adaptation</a:t>
            </a:r>
            <a:endParaRPr sz="1700" b="1" dirty="0">
              <a:solidFill>
                <a:schemeClr val="dk1"/>
              </a:solidFill>
              <a:latin typeface="Epilogue"/>
              <a:ea typeface="Epilogue"/>
              <a:cs typeface="Epilogue"/>
              <a:sym typeface="Epilogue"/>
            </a:endParaRPr>
          </a:p>
        </p:txBody>
      </p:sp>
      <p:sp>
        <p:nvSpPr>
          <p:cNvPr id="679" name="Google Shape;679;p46"/>
          <p:cNvSpPr txBox="1"/>
          <p:nvPr/>
        </p:nvSpPr>
        <p:spPr>
          <a:xfrm>
            <a:off x="1139424" y="1819119"/>
            <a:ext cx="5675904" cy="198601"/>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GB" sz="1700" b="1" dirty="0">
                <a:solidFill>
                  <a:schemeClr val="dk1"/>
                </a:solidFill>
                <a:latin typeface="Epilogue"/>
                <a:ea typeface="Epilogue"/>
                <a:cs typeface="Epilogue"/>
                <a:sym typeface="Epilogue"/>
              </a:rPr>
              <a:t>Real-Time On-Device training</a:t>
            </a:r>
            <a:endParaRPr sz="1700" b="1" dirty="0">
              <a:solidFill>
                <a:schemeClr val="dk1"/>
              </a:solidFill>
              <a:latin typeface="Epilogue"/>
              <a:ea typeface="Epilogue"/>
              <a:cs typeface="Epilogue"/>
              <a:sym typeface="Epilogue"/>
            </a:endParaRPr>
          </a:p>
        </p:txBody>
      </p:sp>
      <p:sp>
        <p:nvSpPr>
          <p:cNvPr id="681" name="Google Shape;681;p46"/>
          <p:cNvSpPr txBox="1"/>
          <p:nvPr/>
        </p:nvSpPr>
        <p:spPr>
          <a:xfrm>
            <a:off x="1139124" y="3584991"/>
            <a:ext cx="5993196" cy="252327"/>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Reduction of required computational resources</a:t>
            </a:r>
            <a:endParaRPr sz="1700" b="1" dirty="0">
              <a:solidFill>
                <a:schemeClr val="dk1"/>
              </a:solidFill>
              <a:latin typeface="Epilogue"/>
              <a:ea typeface="Epilogue"/>
              <a:cs typeface="Epilogue"/>
              <a:sym typeface="Epilogue"/>
            </a:endParaRPr>
          </a:p>
        </p:txBody>
      </p:sp>
      <p:sp>
        <p:nvSpPr>
          <p:cNvPr id="686" name="Google Shape;686;p46"/>
          <p:cNvSpPr/>
          <p:nvPr/>
        </p:nvSpPr>
        <p:spPr>
          <a:xfrm>
            <a:off x="784179" y="1744849"/>
            <a:ext cx="270000" cy="274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784179" y="2653984"/>
            <a:ext cx="270000" cy="274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784179" y="3563118"/>
            <a:ext cx="270000" cy="274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16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Experiments – </a:t>
            </a:r>
            <a:r>
              <a:rPr lang="en" b="1" dirty="0"/>
              <a:t>Results 2</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30</a:t>
            </a:fld>
            <a:endParaRPr/>
          </a:p>
        </p:txBody>
      </p:sp>
      <p:sp>
        <p:nvSpPr>
          <p:cNvPr id="2" name="Google Shape;679;p46">
            <a:extLst>
              <a:ext uri="{FF2B5EF4-FFF2-40B4-BE49-F238E27FC236}">
                <a16:creationId xmlns:a16="http://schemas.microsoft.com/office/drawing/2014/main" id="{6B25AD78-D75A-2AD4-C8CD-A253BDCAFC76}"/>
              </a:ext>
            </a:extLst>
          </p:cNvPr>
          <p:cNvSpPr txBox="1"/>
          <p:nvPr/>
        </p:nvSpPr>
        <p:spPr>
          <a:xfrm>
            <a:off x="700760" y="1341120"/>
            <a:ext cx="7931700" cy="268224"/>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Storing New Sample Representations in the Replay Buffer</a:t>
            </a:r>
          </a:p>
        </p:txBody>
      </p:sp>
      <p:pic>
        <p:nvPicPr>
          <p:cNvPr id="3" name="Picture 2">
            <a:extLst>
              <a:ext uri="{FF2B5EF4-FFF2-40B4-BE49-F238E27FC236}">
                <a16:creationId xmlns:a16="http://schemas.microsoft.com/office/drawing/2014/main" id="{157762B2-E46F-B21D-C380-8FDB6A222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338" y="1670948"/>
            <a:ext cx="4272534" cy="3304150"/>
          </a:xfrm>
          <a:prstGeom prst="rect">
            <a:avLst/>
          </a:prstGeom>
        </p:spPr>
      </p:pic>
      <p:graphicFrame>
        <p:nvGraphicFramePr>
          <p:cNvPr id="4" name="Google Shape;696;p47">
            <a:extLst>
              <a:ext uri="{FF2B5EF4-FFF2-40B4-BE49-F238E27FC236}">
                <a16:creationId xmlns:a16="http://schemas.microsoft.com/office/drawing/2014/main" id="{2D2D046B-87AF-E18D-B532-AC8C97B5F7CA}"/>
              </a:ext>
            </a:extLst>
          </p:cNvPr>
          <p:cNvGraphicFramePr/>
          <p:nvPr>
            <p:extLst>
              <p:ext uri="{D42A27DB-BD31-4B8C-83A1-F6EECF244321}">
                <p14:modId xmlns:p14="http://schemas.microsoft.com/office/powerpoint/2010/main" val="3585683918"/>
              </p:ext>
            </p:extLst>
          </p:nvPr>
        </p:nvGraphicFramePr>
        <p:xfrm>
          <a:off x="5235770" y="1955720"/>
          <a:ext cx="3908230" cy="2693513"/>
        </p:xfrm>
        <a:graphic>
          <a:graphicData uri="http://schemas.openxmlformats.org/drawingml/2006/table">
            <a:tbl>
              <a:tblPr>
                <a:noFill/>
                <a:tableStyleId>{96550D00-58A1-43FF-8C93-20D26A5F1267}</a:tableStyleId>
              </a:tblPr>
              <a:tblGrid>
                <a:gridCol w="3908230">
                  <a:extLst>
                    <a:ext uri="{9D8B030D-6E8A-4147-A177-3AD203B41FA5}">
                      <a16:colId xmlns:a16="http://schemas.microsoft.com/office/drawing/2014/main" val="20000"/>
                    </a:ext>
                  </a:extLst>
                </a:gridCol>
              </a:tblGrid>
              <a:tr h="2177560">
                <a:tc>
                  <a:txBody>
                    <a:bodyPr/>
                    <a:lstStyle/>
                    <a:p>
                      <a:pPr marL="349250" lvl="0" indent="-285750" algn="l" rtl="0">
                        <a:lnSpc>
                          <a:spcPct val="115000"/>
                        </a:lnSpc>
                        <a:spcBef>
                          <a:spcPts val="0"/>
                        </a:spcBef>
                        <a:spcAft>
                          <a:spcPts val="0"/>
                        </a:spcAft>
                        <a:buClr>
                          <a:schemeClr val="dk2"/>
                        </a:buClr>
                        <a:buSzPts val="1200"/>
                        <a:buFont typeface="Arial" panose="020B0604020202020204" pitchFamily="34" charset="0"/>
                        <a:buChar char="•"/>
                      </a:pPr>
                      <a:r>
                        <a:rPr lang="en-GB" sz="1600" b="1" dirty="0">
                          <a:solidFill>
                            <a:schemeClr val="dk1"/>
                          </a:solidFill>
                          <a:latin typeface="Atkinson Hyperlegible"/>
                          <a:ea typeface="Atkinson Hyperlegible"/>
                          <a:cs typeface="Atkinson Hyperlegible"/>
                          <a:sym typeface="Atkinson Hyperlegible"/>
                        </a:rPr>
                        <a:t>Original Model:</a:t>
                      </a:r>
                      <a:r>
                        <a:rPr lang="en-GB" sz="1600" dirty="0">
                          <a:solidFill>
                            <a:schemeClr val="dk1"/>
                          </a:solidFill>
                          <a:latin typeface="Atkinson Hyperlegible"/>
                          <a:ea typeface="Atkinson Hyperlegible"/>
                          <a:cs typeface="Atkinson Hyperlegible"/>
                          <a:sym typeface="Atkinson Hyperlegible"/>
                        </a:rPr>
                        <a:t> 1.5% Random Sample replacement</a:t>
                      </a:r>
                    </a:p>
                    <a:p>
                      <a:pPr marL="349250" lvl="0" indent="-285750" algn="l" rtl="0">
                        <a:lnSpc>
                          <a:spcPct val="115000"/>
                        </a:lnSpc>
                        <a:spcBef>
                          <a:spcPts val="0"/>
                        </a:spcBef>
                        <a:spcAft>
                          <a:spcPts val="0"/>
                        </a:spcAft>
                        <a:buClr>
                          <a:schemeClr val="dk2"/>
                        </a:buClr>
                        <a:buSzPts val="1200"/>
                        <a:buFont typeface="Arial" panose="020B0604020202020204" pitchFamily="34" charset="0"/>
                        <a:buChar char="•"/>
                      </a:pPr>
                      <a:endParaRPr lang="en-GB" sz="1600" dirty="0">
                        <a:solidFill>
                          <a:schemeClr val="dk1"/>
                        </a:solidFill>
                        <a:latin typeface="Atkinson Hyperlegible"/>
                        <a:ea typeface="Atkinson Hyperlegible"/>
                        <a:cs typeface="Atkinson Hyperlegible"/>
                        <a:sym typeface="Atkinson Hyperlegible"/>
                      </a:endParaRPr>
                    </a:p>
                    <a:p>
                      <a:pPr marL="349250" lvl="0" indent="-285750" algn="l" rtl="0">
                        <a:lnSpc>
                          <a:spcPct val="115000"/>
                        </a:lnSpc>
                        <a:spcBef>
                          <a:spcPts val="0"/>
                        </a:spcBef>
                        <a:spcAft>
                          <a:spcPts val="0"/>
                        </a:spcAft>
                        <a:buClr>
                          <a:schemeClr val="dk2"/>
                        </a:buClr>
                        <a:buSzPts val="1200"/>
                        <a:buFont typeface="Arial" panose="020B0604020202020204" pitchFamily="34" charset="0"/>
                        <a:buChar char="•"/>
                      </a:pPr>
                      <a:r>
                        <a:rPr lang="en-GB" sz="1600" b="1" dirty="0">
                          <a:solidFill>
                            <a:schemeClr val="dk1"/>
                          </a:solidFill>
                          <a:latin typeface="Atkinson Hyperlegible"/>
                          <a:ea typeface="Atkinson Hyperlegible"/>
                          <a:cs typeface="Atkinson Hyperlegible"/>
                          <a:sym typeface="Atkinson Hyperlegible"/>
                        </a:rPr>
                        <a:t>New Approach: </a:t>
                      </a:r>
                      <a:r>
                        <a:rPr lang="en-GB" sz="1600" b="0" dirty="0">
                          <a:solidFill>
                            <a:schemeClr val="dk1"/>
                          </a:solidFill>
                          <a:latin typeface="Atkinson Hyperlegible"/>
                          <a:ea typeface="Atkinson Hyperlegible"/>
                          <a:cs typeface="Atkinson Hyperlegible"/>
                          <a:sym typeface="Atkinson Hyperlegible"/>
                        </a:rPr>
                        <a:t>Random replacement based on RB Size / Training Batch Number</a:t>
                      </a:r>
                    </a:p>
                    <a:p>
                      <a:pPr marL="349250" lvl="0" indent="-285750" algn="l" rtl="0">
                        <a:lnSpc>
                          <a:spcPct val="115000"/>
                        </a:lnSpc>
                        <a:spcBef>
                          <a:spcPts val="0"/>
                        </a:spcBef>
                        <a:spcAft>
                          <a:spcPts val="0"/>
                        </a:spcAft>
                        <a:buClr>
                          <a:schemeClr val="dk2"/>
                        </a:buClr>
                        <a:buSzPts val="1200"/>
                        <a:buFont typeface="Arial" panose="020B0604020202020204" pitchFamily="34" charset="0"/>
                        <a:buChar char="•"/>
                      </a:pPr>
                      <a:endParaRPr lang="en-GB" sz="1600" b="0" dirty="0">
                        <a:solidFill>
                          <a:schemeClr val="dk1"/>
                        </a:solidFill>
                        <a:latin typeface="Atkinson Hyperlegible"/>
                        <a:ea typeface="Atkinson Hyperlegible"/>
                        <a:cs typeface="Atkinson Hyperlegible"/>
                        <a:sym typeface="Atkinson Hyperlegible"/>
                      </a:endParaRPr>
                    </a:p>
                    <a:p>
                      <a:pPr marL="349250" lvl="0" indent="-285750" algn="l" rtl="0">
                        <a:lnSpc>
                          <a:spcPct val="115000"/>
                        </a:lnSpc>
                        <a:spcBef>
                          <a:spcPts val="0"/>
                        </a:spcBef>
                        <a:spcAft>
                          <a:spcPts val="0"/>
                        </a:spcAft>
                        <a:buClr>
                          <a:schemeClr val="dk2"/>
                        </a:buClr>
                        <a:buSzPts val="1200"/>
                        <a:buFont typeface="Arial" panose="020B0604020202020204" pitchFamily="34" charset="0"/>
                        <a:buChar char="•"/>
                      </a:pPr>
                      <a:r>
                        <a:rPr lang="en-GB" sz="1600" b="1" dirty="0">
                          <a:solidFill>
                            <a:schemeClr val="dk1"/>
                          </a:solidFill>
                          <a:latin typeface="Atkinson Hyperlegible"/>
                          <a:ea typeface="Atkinson Hyperlegible"/>
                          <a:cs typeface="Atkinson Hyperlegible"/>
                          <a:sym typeface="Atkinson Hyperlegible"/>
                        </a:rPr>
                        <a:t>Less Replacements the further we are in the training batches</a:t>
                      </a:r>
                      <a:endParaRPr lang="en-GB" sz="1200" b="1" dirty="0">
                        <a:solidFill>
                          <a:schemeClr val="dk1"/>
                        </a:solidFill>
                        <a:latin typeface="Atkinson Hyperlegible"/>
                        <a:ea typeface="Atkinson Hyperlegible"/>
                        <a:cs typeface="Atkinson Hyperlegible"/>
                        <a:sym typeface="Atkinson Hyperlegible"/>
                      </a:endParaRPr>
                    </a:p>
                  </a:txBody>
                  <a:tcPr marL="91425" marR="91425" marT="91425" marB="91425" anchor="b">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5" name="Google Shape;439;p39">
            <a:extLst>
              <a:ext uri="{FF2B5EF4-FFF2-40B4-BE49-F238E27FC236}">
                <a16:creationId xmlns:a16="http://schemas.microsoft.com/office/drawing/2014/main" id="{1A83B9E0-AC8B-1342-21CB-2FC4CAB3CA19}"/>
              </a:ext>
            </a:extLst>
          </p:cNvPr>
          <p:cNvSpPr txBox="1"/>
          <p:nvPr/>
        </p:nvSpPr>
        <p:spPr>
          <a:xfrm flipH="1">
            <a:off x="2984373" y="3718560"/>
            <a:ext cx="1837252" cy="804671"/>
          </a:xfrm>
          <a:prstGeom prst="rect">
            <a:avLst/>
          </a:prstGeom>
          <a:solidFill>
            <a:schemeClr val="accent4">
              <a:lumMod val="9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pilogue"/>
                <a:ea typeface="Epilogue"/>
                <a:cs typeface="Epilogue"/>
                <a:sym typeface="Epilogue"/>
              </a:rPr>
              <a:t>Peak accuracies:</a:t>
            </a:r>
          </a:p>
          <a:p>
            <a:pPr marL="0" lvl="0" indent="0" algn="ctr" rtl="0">
              <a:spcBef>
                <a:spcPts val="0"/>
              </a:spcBef>
              <a:spcAft>
                <a:spcPts val="0"/>
              </a:spcAft>
              <a:buNone/>
            </a:pPr>
            <a:r>
              <a:rPr lang="en" b="1" dirty="0">
                <a:solidFill>
                  <a:schemeClr val="dk1"/>
                </a:solidFill>
                <a:latin typeface="Epilogue"/>
                <a:ea typeface="Epilogue"/>
                <a:cs typeface="Epilogue"/>
                <a:sym typeface="Epilogue"/>
              </a:rPr>
              <a:t>47.8% vs 57.4%</a:t>
            </a:r>
            <a:endParaRPr b="1"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1427989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Experiments – </a:t>
            </a:r>
            <a:r>
              <a:rPr lang="en" b="1" dirty="0"/>
              <a:t>Results 3</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31</a:t>
            </a:fld>
            <a:endParaRPr/>
          </a:p>
        </p:txBody>
      </p:sp>
      <p:sp>
        <p:nvSpPr>
          <p:cNvPr id="2" name="Google Shape;679;p46">
            <a:extLst>
              <a:ext uri="{FF2B5EF4-FFF2-40B4-BE49-F238E27FC236}">
                <a16:creationId xmlns:a16="http://schemas.microsoft.com/office/drawing/2014/main" id="{D5F97C85-0A95-10BA-EE84-06648872F5F9}"/>
              </a:ext>
            </a:extLst>
          </p:cNvPr>
          <p:cNvSpPr txBox="1"/>
          <p:nvPr/>
        </p:nvSpPr>
        <p:spPr>
          <a:xfrm>
            <a:off x="700760" y="1341120"/>
            <a:ext cx="7931700" cy="268224"/>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Latent Replay Strategy - Explained</a:t>
            </a:r>
          </a:p>
        </p:txBody>
      </p:sp>
      <p:sp>
        <p:nvSpPr>
          <p:cNvPr id="3" name="Google Shape;677;p46">
            <a:extLst>
              <a:ext uri="{FF2B5EF4-FFF2-40B4-BE49-F238E27FC236}">
                <a16:creationId xmlns:a16="http://schemas.microsoft.com/office/drawing/2014/main" id="{2559C1F1-AC5F-75E9-02A5-C33869D682FC}"/>
              </a:ext>
            </a:extLst>
          </p:cNvPr>
          <p:cNvSpPr txBox="1"/>
          <p:nvPr/>
        </p:nvSpPr>
        <p:spPr>
          <a:xfrm>
            <a:off x="1572988" y="3046880"/>
            <a:ext cx="6741956" cy="179291"/>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Bottleneck is obtained earlier, moved layers are trainable</a:t>
            </a:r>
            <a:endParaRPr sz="1700" b="1" dirty="0">
              <a:solidFill>
                <a:schemeClr val="dk1"/>
              </a:solidFill>
              <a:latin typeface="Epilogue"/>
              <a:ea typeface="Epilogue"/>
              <a:cs typeface="Epilogue"/>
              <a:sym typeface="Epilogue"/>
            </a:endParaRPr>
          </a:p>
        </p:txBody>
      </p:sp>
      <p:sp>
        <p:nvSpPr>
          <p:cNvPr id="4" name="Google Shape;679;p46">
            <a:extLst>
              <a:ext uri="{FF2B5EF4-FFF2-40B4-BE49-F238E27FC236}">
                <a16:creationId xmlns:a16="http://schemas.microsoft.com/office/drawing/2014/main" id="{E63AEBF7-13C5-A721-53D5-712BA0081F74}"/>
              </a:ext>
            </a:extLst>
          </p:cNvPr>
          <p:cNvSpPr txBox="1"/>
          <p:nvPr/>
        </p:nvSpPr>
        <p:spPr>
          <a:xfrm>
            <a:off x="1573288" y="2117107"/>
            <a:ext cx="6912344" cy="198600"/>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GB" sz="1700" b="1" dirty="0">
                <a:solidFill>
                  <a:schemeClr val="dk1"/>
                </a:solidFill>
                <a:latin typeface="Epilogue"/>
                <a:ea typeface="Epilogue"/>
                <a:cs typeface="Epilogue"/>
                <a:sym typeface="Epilogue"/>
              </a:rPr>
              <a:t>Moving HL from MobileNetV2 (Body) to our model head</a:t>
            </a:r>
          </a:p>
        </p:txBody>
      </p:sp>
      <p:sp>
        <p:nvSpPr>
          <p:cNvPr id="5" name="Google Shape;681;p46">
            <a:extLst>
              <a:ext uri="{FF2B5EF4-FFF2-40B4-BE49-F238E27FC236}">
                <a16:creationId xmlns:a16="http://schemas.microsoft.com/office/drawing/2014/main" id="{6358E153-EA46-D416-917C-A273D34FC447}"/>
              </a:ext>
            </a:extLst>
          </p:cNvPr>
          <p:cNvSpPr txBox="1"/>
          <p:nvPr/>
        </p:nvSpPr>
        <p:spPr>
          <a:xfrm>
            <a:off x="1572988" y="3882978"/>
            <a:ext cx="5993196" cy="252327"/>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Replay still occurs before the head of the model</a:t>
            </a:r>
            <a:endParaRPr sz="1700" b="1" dirty="0">
              <a:solidFill>
                <a:schemeClr val="dk1"/>
              </a:solidFill>
              <a:latin typeface="Epilogue"/>
              <a:ea typeface="Epilogue"/>
              <a:cs typeface="Epilogue"/>
              <a:sym typeface="Epilogue"/>
            </a:endParaRPr>
          </a:p>
        </p:txBody>
      </p:sp>
      <p:sp>
        <p:nvSpPr>
          <p:cNvPr id="6" name="Google Shape;686;p46">
            <a:extLst>
              <a:ext uri="{FF2B5EF4-FFF2-40B4-BE49-F238E27FC236}">
                <a16:creationId xmlns:a16="http://schemas.microsoft.com/office/drawing/2014/main" id="{948C7023-E31C-6FD2-A127-730AA6BE12D8}"/>
              </a:ext>
            </a:extLst>
          </p:cNvPr>
          <p:cNvSpPr/>
          <p:nvPr/>
        </p:nvSpPr>
        <p:spPr>
          <a:xfrm>
            <a:off x="1218043" y="2042836"/>
            <a:ext cx="270000" cy="274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7;p46">
            <a:extLst>
              <a:ext uri="{FF2B5EF4-FFF2-40B4-BE49-F238E27FC236}">
                <a16:creationId xmlns:a16="http://schemas.microsoft.com/office/drawing/2014/main" id="{13849AE4-6595-EFA8-0AE3-C85C592E7817}"/>
              </a:ext>
            </a:extLst>
          </p:cNvPr>
          <p:cNvSpPr/>
          <p:nvPr/>
        </p:nvSpPr>
        <p:spPr>
          <a:xfrm>
            <a:off x="1218043" y="2951971"/>
            <a:ext cx="270000" cy="274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8;p46">
            <a:extLst>
              <a:ext uri="{FF2B5EF4-FFF2-40B4-BE49-F238E27FC236}">
                <a16:creationId xmlns:a16="http://schemas.microsoft.com/office/drawing/2014/main" id="{E1D75F7D-27D1-12E8-9C19-8CE56BCD49F0}"/>
              </a:ext>
            </a:extLst>
          </p:cNvPr>
          <p:cNvSpPr/>
          <p:nvPr/>
        </p:nvSpPr>
        <p:spPr>
          <a:xfrm>
            <a:off x="1218043" y="3861105"/>
            <a:ext cx="270000" cy="274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06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Experiments – </a:t>
            </a:r>
            <a:r>
              <a:rPr lang="en" b="1" dirty="0"/>
              <a:t>Results 3 Cont.</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32</a:t>
            </a:fld>
            <a:endParaRPr/>
          </a:p>
        </p:txBody>
      </p:sp>
      <p:sp>
        <p:nvSpPr>
          <p:cNvPr id="2" name="Google Shape;679;p46">
            <a:extLst>
              <a:ext uri="{FF2B5EF4-FFF2-40B4-BE49-F238E27FC236}">
                <a16:creationId xmlns:a16="http://schemas.microsoft.com/office/drawing/2014/main" id="{D5F97C85-0A95-10BA-EE84-06648872F5F9}"/>
              </a:ext>
            </a:extLst>
          </p:cNvPr>
          <p:cNvSpPr txBox="1"/>
          <p:nvPr/>
        </p:nvSpPr>
        <p:spPr>
          <a:xfrm>
            <a:off x="630534" y="1341120"/>
            <a:ext cx="7931700" cy="268224"/>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Latent Replay Strategy - Learning Rates</a:t>
            </a:r>
          </a:p>
        </p:txBody>
      </p:sp>
      <p:pic>
        <p:nvPicPr>
          <p:cNvPr id="3" name="Picture 2">
            <a:extLst>
              <a:ext uri="{FF2B5EF4-FFF2-40B4-BE49-F238E27FC236}">
                <a16:creationId xmlns:a16="http://schemas.microsoft.com/office/drawing/2014/main" id="{67F5BA7D-40FD-9E9A-8D57-715548A4B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60" y="1706880"/>
            <a:ext cx="4055842" cy="3107994"/>
          </a:xfrm>
          <a:prstGeom prst="rect">
            <a:avLst/>
          </a:prstGeom>
        </p:spPr>
      </p:pic>
      <p:pic>
        <p:nvPicPr>
          <p:cNvPr id="4" name="Picture 3">
            <a:extLst>
              <a:ext uri="{FF2B5EF4-FFF2-40B4-BE49-F238E27FC236}">
                <a16:creationId xmlns:a16="http://schemas.microsoft.com/office/drawing/2014/main" id="{787D5F4B-F23A-EAC2-91A4-6DC00A7593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7601" y="1341120"/>
            <a:ext cx="3646755" cy="2920114"/>
          </a:xfrm>
          <a:prstGeom prst="rect">
            <a:avLst/>
          </a:prstGeom>
        </p:spPr>
      </p:pic>
      <p:sp>
        <p:nvSpPr>
          <p:cNvPr id="5" name="Google Shape;679;p46">
            <a:extLst>
              <a:ext uri="{FF2B5EF4-FFF2-40B4-BE49-F238E27FC236}">
                <a16:creationId xmlns:a16="http://schemas.microsoft.com/office/drawing/2014/main" id="{D1755A54-DB60-B751-6934-A7F435F1CB7E}"/>
              </a:ext>
            </a:extLst>
          </p:cNvPr>
          <p:cNvSpPr txBox="1"/>
          <p:nvPr/>
        </p:nvSpPr>
        <p:spPr>
          <a:xfrm>
            <a:off x="5824082" y="4459526"/>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 sz="1700" dirty="0">
                <a:solidFill>
                  <a:schemeClr val="dk1"/>
                </a:solidFill>
                <a:latin typeface="Epilogue"/>
                <a:ea typeface="Epilogue"/>
                <a:cs typeface="Epilogue"/>
                <a:sym typeface="Epilogue"/>
              </a:rPr>
              <a:t>Learning Rate = 0.01</a:t>
            </a:r>
            <a:endParaRPr sz="1700" dirty="0">
              <a:solidFill>
                <a:schemeClr val="dk1"/>
              </a:solidFill>
              <a:latin typeface="Epilogue"/>
              <a:ea typeface="Epilogue"/>
              <a:cs typeface="Epilogue"/>
              <a:sym typeface="Epilogue"/>
            </a:endParaRPr>
          </a:p>
        </p:txBody>
      </p:sp>
      <p:sp>
        <p:nvSpPr>
          <p:cNvPr id="6" name="Google Shape;439;p39">
            <a:extLst>
              <a:ext uri="{FF2B5EF4-FFF2-40B4-BE49-F238E27FC236}">
                <a16:creationId xmlns:a16="http://schemas.microsoft.com/office/drawing/2014/main" id="{62E384A0-5449-317D-EC87-6A16C89137B5}"/>
              </a:ext>
            </a:extLst>
          </p:cNvPr>
          <p:cNvSpPr txBox="1"/>
          <p:nvPr/>
        </p:nvSpPr>
        <p:spPr>
          <a:xfrm flipH="1">
            <a:off x="2583232" y="3618279"/>
            <a:ext cx="1837252" cy="804671"/>
          </a:xfrm>
          <a:prstGeom prst="rect">
            <a:avLst/>
          </a:prstGeom>
          <a:solidFill>
            <a:schemeClr val="accent4">
              <a:lumMod val="9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pilogue"/>
                <a:ea typeface="Epilogue"/>
                <a:cs typeface="Epilogue"/>
                <a:sym typeface="Epilogue"/>
              </a:rPr>
              <a:t>Peak accuracies:</a:t>
            </a:r>
          </a:p>
          <a:p>
            <a:pPr marL="0" lvl="0" indent="0" algn="ctr" rtl="0">
              <a:spcBef>
                <a:spcPts val="0"/>
              </a:spcBef>
              <a:spcAft>
                <a:spcPts val="0"/>
              </a:spcAft>
              <a:buNone/>
            </a:pPr>
            <a:r>
              <a:rPr lang="en" b="1" dirty="0">
                <a:solidFill>
                  <a:schemeClr val="dk1"/>
                </a:solidFill>
                <a:latin typeface="Epilogue"/>
                <a:ea typeface="Epilogue"/>
                <a:cs typeface="Epilogue"/>
                <a:sym typeface="Epilogue"/>
              </a:rPr>
              <a:t>57.4% vs 63.3%</a:t>
            </a:r>
            <a:endParaRPr b="1"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3973969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Experiments – </a:t>
            </a:r>
            <a:r>
              <a:rPr lang="en" b="1" dirty="0"/>
              <a:t>Results 3 Cont.</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33</a:t>
            </a:fld>
            <a:endParaRPr/>
          </a:p>
        </p:txBody>
      </p:sp>
      <p:sp>
        <p:nvSpPr>
          <p:cNvPr id="2" name="Google Shape;679;p46">
            <a:extLst>
              <a:ext uri="{FF2B5EF4-FFF2-40B4-BE49-F238E27FC236}">
                <a16:creationId xmlns:a16="http://schemas.microsoft.com/office/drawing/2014/main" id="{D5F97C85-0A95-10BA-EE84-06648872F5F9}"/>
              </a:ext>
            </a:extLst>
          </p:cNvPr>
          <p:cNvSpPr txBox="1"/>
          <p:nvPr/>
        </p:nvSpPr>
        <p:spPr>
          <a:xfrm>
            <a:off x="700760" y="1341120"/>
            <a:ext cx="7931700" cy="268224"/>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Latent Replay Strategy – Latent Replay on different layers </a:t>
            </a:r>
          </a:p>
        </p:txBody>
      </p:sp>
      <p:pic>
        <p:nvPicPr>
          <p:cNvPr id="3" name="Picture 2">
            <a:extLst>
              <a:ext uri="{FF2B5EF4-FFF2-40B4-BE49-F238E27FC236}">
                <a16:creationId xmlns:a16="http://schemas.microsoft.com/office/drawing/2014/main" id="{64CFB1F0-CA6B-7B39-947F-6307AE79B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60" y="1748663"/>
            <a:ext cx="4039870" cy="3165475"/>
          </a:xfrm>
          <a:prstGeom prst="rect">
            <a:avLst/>
          </a:prstGeom>
        </p:spPr>
      </p:pic>
      <p:pic>
        <p:nvPicPr>
          <p:cNvPr id="4" name="Picture 3">
            <a:extLst>
              <a:ext uri="{FF2B5EF4-FFF2-40B4-BE49-F238E27FC236}">
                <a16:creationId xmlns:a16="http://schemas.microsoft.com/office/drawing/2014/main" id="{B90E89C8-F338-228B-F159-6DC0D04CE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4336" y="1748663"/>
            <a:ext cx="3832606" cy="3016647"/>
          </a:xfrm>
          <a:prstGeom prst="rect">
            <a:avLst/>
          </a:prstGeom>
        </p:spPr>
      </p:pic>
      <p:sp>
        <p:nvSpPr>
          <p:cNvPr id="5" name="Google Shape;439;p39">
            <a:extLst>
              <a:ext uri="{FF2B5EF4-FFF2-40B4-BE49-F238E27FC236}">
                <a16:creationId xmlns:a16="http://schemas.microsoft.com/office/drawing/2014/main" id="{5B318CE1-BD12-DC1D-D05E-3AD852DCBB1F}"/>
              </a:ext>
            </a:extLst>
          </p:cNvPr>
          <p:cNvSpPr txBox="1"/>
          <p:nvPr/>
        </p:nvSpPr>
        <p:spPr>
          <a:xfrm flipH="1">
            <a:off x="2023872" y="3646427"/>
            <a:ext cx="2462784" cy="804671"/>
          </a:xfrm>
          <a:prstGeom prst="rect">
            <a:avLst/>
          </a:prstGeom>
          <a:solidFill>
            <a:schemeClr val="accent4">
              <a:lumMod val="9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pilogue"/>
                <a:ea typeface="Epilogue"/>
                <a:cs typeface="Epilogue"/>
                <a:sym typeface="Epilogue"/>
              </a:rPr>
              <a:t>Peak accuracies (0, 3, 5):</a:t>
            </a:r>
          </a:p>
          <a:p>
            <a:pPr marL="0" lvl="0" indent="0" algn="ctr" rtl="0">
              <a:spcBef>
                <a:spcPts val="0"/>
              </a:spcBef>
              <a:spcAft>
                <a:spcPts val="0"/>
              </a:spcAft>
              <a:buNone/>
            </a:pPr>
            <a:r>
              <a:rPr lang="en" b="1" dirty="0">
                <a:solidFill>
                  <a:schemeClr val="dk1"/>
                </a:solidFill>
                <a:latin typeface="Epilogue"/>
                <a:ea typeface="Epilogue"/>
                <a:cs typeface="Epilogue"/>
                <a:sym typeface="Epilogue"/>
              </a:rPr>
              <a:t>63.3% vs 65.1% vs 67.5%</a:t>
            </a:r>
          </a:p>
        </p:txBody>
      </p:sp>
      <p:sp>
        <p:nvSpPr>
          <p:cNvPr id="6" name="Google Shape;439;p39">
            <a:extLst>
              <a:ext uri="{FF2B5EF4-FFF2-40B4-BE49-F238E27FC236}">
                <a16:creationId xmlns:a16="http://schemas.microsoft.com/office/drawing/2014/main" id="{A7F7E3D8-5341-42D1-FC19-E23FF2193AFD}"/>
              </a:ext>
            </a:extLst>
          </p:cNvPr>
          <p:cNvSpPr txBox="1"/>
          <p:nvPr/>
        </p:nvSpPr>
        <p:spPr>
          <a:xfrm flipH="1">
            <a:off x="6315456" y="3561083"/>
            <a:ext cx="2292618" cy="804671"/>
          </a:xfrm>
          <a:prstGeom prst="rect">
            <a:avLst/>
          </a:prstGeom>
          <a:solidFill>
            <a:schemeClr val="accent4">
              <a:lumMod val="9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pilogue"/>
                <a:ea typeface="Epilogue"/>
                <a:cs typeface="Epilogue"/>
                <a:sym typeface="Epilogue"/>
              </a:rPr>
              <a:t>Peak accuracies (7, 9):</a:t>
            </a:r>
          </a:p>
          <a:p>
            <a:pPr marL="0" lvl="0" indent="0" algn="ctr" rtl="0">
              <a:spcBef>
                <a:spcPts val="0"/>
              </a:spcBef>
              <a:spcAft>
                <a:spcPts val="0"/>
              </a:spcAft>
              <a:buNone/>
            </a:pPr>
            <a:r>
              <a:rPr lang="en-GB" b="1" dirty="0">
                <a:solidFill>
                  <a:schemeClr val="dk1"/>
                </a:solidFill>
                <a:latin typeface="Epilogue"/>
                <a:ea typeface="Epilogue"/>
                <a:cs typeface="Epilogue"/>
                <a:sym typeface="Epilogue"/>
              </a:rPr>
              <a:t>68.4% vs 69.5%</a:t>
            </a:r>
          </a:p>
        </p:txBody>
      </p:sp>
    </p:spTree>
    <p:extLst>
      <p:ext uri="{BB962C8B-B14F-4D97-AF65-F5344CB8AC3E}">
        <p14:creationId xmlns:p14="http://schemas.microsoft.com/office/powerpoint/2010/main" val="2847650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Experiments – </a:t>
            </a:r>
            <a:r>
              <a:rPr lang="en" b="1" dirty="0"/>
              <a:t>Results 4</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34</a:t>
            </a:fld>
            <a:endParaRPr/>
          </a:p>
        </p:txBody>
      </p:sp>
      <p:sp>
        <p:nvSpPr>
          <p:cNvPr id="2" name="Google Shape;679;p46">
            <a:extLst>
              <a:ext uri="{FF2B5EF4-FFF2-40B4-BE49-F238E27FC236}">
                <a16:creationId xmlns:a16="http://schemas.microsoft.com/office/drawing/2014/main" id="{88B2847F-F081-11D9-450A-878B8EBC3028}"/>
              </a:ext>
            </a:extLst>
          </p:cNvPr>
          <p:cNvSpPr txBox="1"/>
          <p:nvPr/>
        </p:nvSpPr>
        <p:spPr>
          <a:xfrm>
            <a:off x="700760" y="1341120"/>
            <a:ext cx="7931700" cy="268224"/>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Replay Buffer Sizes</a:t>
            </a:r>
          </a:p>
        </p:txBody>
      </p:sp>
      <p:pic>
        <p:nvPicPr>
          <p:cNvPr id="3" name="Picture 2">
            <a:extLst>
              <a:ext uri="{FF2B5EF4-FFF2-40B4-BE49-F238E27FC236}">
                <a16:creationId xmlns:a16="http://schemas.microsoft.com/office/drawing/2014/main" id="{F1CA9B9A-73B5-C567-1839-48DA077D1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75" y="1721610"/>
            <a:ext cx="3785897" cy="3019553"/>
          </a:xfrm>
          <a:prstGeom prst="rect">
            <a:avLst/>
          </a:prstGeom>
        </p:spPr>
      </p:pic>
      <p:pic>
        <p:nvPicPr>
          <p:cNvPr id="4" name="Picture 3">
            <a:extLst>
              <a:ext uri="{FF2B5EF4-FFF2-40B4-BE49-F238E27FC236}">
                <a16:creationId xmlns:a16="http://schemas.microsoft.com/office/drawing/2014/main" id="{EA7E4648-3064-499E-E100-017A79DD9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4584" y="1721610"/>
            <a:ext cx="3959950" cy="3019554"/>
          </a:xfrm>
          <a:prstGeom prst="rect">
            <a:avLst/>
          </a:prstGeom>
        </p:spPr>
      </p:pic>
      <p:sp>
        <p:nvSpPr>
          <p:cNvPr id="5" name="Google Shape;439;p39">
            <a:extLst>
              <a:ext uri="{FF2B5EF4-FFF2-40B4-BE49-F238E27FC236}">
                <a16:creationId xmlns:a16="http://schemas.microsoft.com/office/drawing/2014/main" id="{3C5B5255-C6A0-0F0F-58BE-86187A74F065}"/>
              </a:ext>
            </a:extLst>
          </p:cNvPr>
          <p:cNvSpPr txBox="1"/>
          <p:nvPr/>
        </p:nvSpPr>
        <p:spPr>
          <a:xfrm flipH="1">
            <a:off x="2461312" y="3496359"/>
            <a:ext cx="1837252" cy="804671"/>
          </a:xfrm>
          <a:prstGeom prst="rect">
            <a:avLst/>
          </a:prstGeom>
          <a:solidFill>
            <a:schemeClr val="accent4">
              <a:lumMod val="9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pilogue"/>
                <a:ea typeface="Epilogue"/>
                <a:cs typeface="Epilogue"/>
                <a:sym typeface="Epilogue"/>
              </a:rPr>
              <a:t>Peak accuracies:</a:t>
            </a:r>
          </a:p>
          <a:p>
            <a:pPr marL="0" lvl="0" indent="0" algn="ctr" rtl="0">
              <a:spcBef>
                <a:spcPts val="0"/>
              </a:spcBef>
              <a:spcAft>
                <a:spcPts val="0"/>
              </a:spcAft>
              <a:buNone/>
            </a:pPr>
            <a:r>
              <a:rPr lang="en" b="1" dirty="0">
                <a:solidFill>
                  <a:schemeClr val="dk1"/>
                </a:solidFill>
                <a:latin typeface="Epilogue"/>
                <a:ea typeface="Epilogue"/>
                <a:cs typeface="Epilogue"/>
                <a:sym typeface="Epilogue"/>
              </a:rPr>
              <a:t>67.5% vs 68.9%</a:t>
            </a:r>
            <a:endParaRPr b="1" dirty="0">
              <a:solidFill>
                <a:schemeClr val="dk1"/>
              </a:solidFill>
              <a:latin typeface="Epilogue"/>
              <a:ea typeface="Epilogue"/>
              <a:cs typeface="Epilogue"/>
              <a:sym typeface="Epilogue"/>
            </a:endParaRPr>
          </a:p>
        </p:txBody>
      </p:sp>
      <p:sp>
        <p:nvSpPr>
          <p:cNvPr id="6" name="Google Shape;439;p39">
            <a:extLst>
              <a:ext uri="{FF2B5EF4-FFF2-40B4-BE49-F238E27FC236}">
                <a16:creationId xmlns:a16="http://schemas.microsoft.com/office/drawing/2014/main" id="{0D4212B8-F170-6984-115E-F83FB6D37A9D}"/>
              </a:ext>
            </a:extLst>
          </p:cNvPr>
          <p:cNvSpPr txBox="1"/>
          <p:nvPr/>
        </p:nvSpPr>
        <p:spPr>
          <a:xfrm flipH="1">
            <a:off x="6659750" y="3496359"/>
            <a:ext cx="1837252" cy="804671"/>
          </a:xfrm>
          <a:prstGeom prst="rect">
            <a:avLst/>
          </a:prstGeom>
          <a:solidFill>
            <a:schemeClr val="accent4">
              <a:lumMod val="9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pilogue"/>
                <a:ea typeface="Epilogue"/>
                <a:cs typeface="Epilogue"/>
                <a:sym typeface="Epilogue"/>
              </a:rPr>
              <a:t>Peak accuracies:</a:t>
            </a:r>
          </a:p>
          <a:p>
            <a:pPr marL="0" lvl="0" indent="0" algn="ctr" rtl="0">
              <a:spcBef>
                <a:spcPts val="0"/>
              </a:spcBef>
              <a:spcAft>
                <a:spcPts val="0"/>
              </a:spcAft>
              <a:buNone/>
            </a:pPr>
            <a:r>
              <a:rPr lang="en" b="1" dirty="0">
                <a:solidFill>
                  <a:schemeClr val="dk1"/>
                </a:solidFill>
                <a:latin typeface="Epilogue"/>
                <a:ea typeface="Epilogue"/>
                <a:cs typeface="Epilogue"/>
                <a:sym typeface="Epilogue"/>
              </a:rPr>
              <a:t>69.5% vs 69.7%</a:t>
            </a:r>
            <a:endParaRPr b="1"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2656286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t>
            </a:r>
            <a:r>
              <a:rPr lang="en" dirty="0"/>
              <a:t>omparison with Previous Work</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35</a:t>
            </a:fld>
            <a:endParaRPr/>
          </a:p>
        </p:txBody>
      </p:sp>
      <p:sp>
        <p:nvSpPr>
          <p:cNvPr id="2" name="Google Shape;679;p46">
            <a:extLst>
              <a:ext uri="{FF2B5EF4-FFF2-40B4-BE49-F238E27FC236}">
                <a16:creationId xmlns:a16="http://schemas.microsoft.com/office/drawing/2014/main" id="{88B2847F-F081-11D9-450A-878B8EBC3028}"/>
              </a:ext>
            </a:extLst>
          </p:cNvPr>
          <p:cNvSpPr txBox="1"/>
          <p:nvPr/>
        </p:nvSpPr>
        <p:spPr>
          <a:xfrm>
            <a:off x="700760" y="1341120"/>
            <a:ext cx="7931700" cy="268224"/>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Continual Learning on Edge using TensorFlow-Lite</a:t>
            </a:r>
          </a:p>
        </p:txBody>
      </p:sp>
      <p:pic>
        <p:nvPicPr>
          <p:cNvPr id="3" name="Picture 2">
            <a:extLst>
              <a:ext uri="{FF2B5EF4-FFF2-40B4-BE49-F238E27FC236}">
                <a16:creationId xmlns:a16="http://schemas.microsoft.com/office/drawing/2014/main" id="{7502D765-E8E1-EF0D-AD8F-46F749C5D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60" y="1697784"/>
            <a:ext cx="3959950" cy="3019554"/>
          </a:xfrm>
          <a:prstGeom prst="rect">
            <a:avLst/>
          </a:prstGeom>
        </p:spPr>
      </p:pic>
      <p:sp>
        <p:nvSpPr>
          <p:cNvPr id="4" name="Google Shape;439;p39">
            <a:extLst>
              <a:ext uri="{FF2B5EF4-FFF2-40B4-BE49-F238E27FC236}">
                <a16:creationId xmlns:a16="http://schemas.microsoft.com/office/drawing/2014/main" id="{D8FFBB4E-CD7E-3D1A-0DF3-57E546892054}"/>
              </a:ext>
            </a:extLst>
          </p:cNvPr>
          <p:cNvSpPr txBox="1"/>
          <p:nvPr/>
        </p:nvSpPr>
        <p:spPr>
          <a:xfrm flipH="1">
            <a:off x="2475926" y="3472533"/>
            <a:ext cx="1837252" cy="804671"/>
          </a:xfrm>
          <a:prstGeom prst="rect">
            <a:avLst/>
          </a:prstGeom>
          <a:solidFill>
            <a:schemeClr val="accent4">
              <a:lumMod val="9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pilogue"/>
                <a:ea typeface="Epilogue"/>
                <a:cs typeface="Epilogue"/>
                <a:sym typeface="Epilogue"/>
              </a:rPr>
              <a:t>Peak accuracies:</a:t>
            </a:r>
          </a:p>
          <a:p>
            <a:pPr marL="0" lvl="0" indent="0" algn="ctr" rtl="0">
              <a:spcBef>
                <a:spcPts val="0"/>
              </a:spcBef>
              <a:spcAft>
                <a:spcPts val="0"/>
              </a:spcAft>
              <a:buNone/>
            </a:pPr>
            <a:r>
              <a:rPr lang="en" b="1" dirty="0">
                <a:solidFill>
                  <a:schemeClr val="dk1"/>
                </a:solidFill>
                <a:latin typeface="Epilogue"/>
                <a:ea typeface="Epilogue"/>
                <a:cs typeface="Epilogue"/>
                <a:sym typeface="Epilogue"/>
              </a:rPr>
              <a:t>69.5% &amp; 69.7%</a:t>
            </a:r>
            <a:endParaRPr b="1" dirty="0">
              <a:solidFill>
                <a:schemeClr val="dk1"/>
              </a:solidFill>
              <a:latin typeface="Epilogue"/>
              <a:ea typeface="Epilogue"/>
              <a:cs typeface="Epilogue"/>
              <a:sym typeface="Epilogue"/>
            </a:endParaRPr>
          </a:p>
        </p:txBody>
      </p:sp>
      <p:pic>
        <p:nvPicPr>
          <p:cNvPr id="5" name="Picture 4">
            <a:extLst>
              <a:ext uri="{FF2B5EF4-FFF2-40B4-BE49-F238E27FC236}">
                <a16:creationId xmlns:a16="http://schemas.microsoft.com/office/drawing/2014/main" id="{E2224213-63E7-1AC5-1214-5D2159D1659D}"/>
              </a:ext>
            </a:extLst>
          </p:cNvPr>
          <p:cNvPicPr>
            <a:picLocks noChangeAspect="1"/>
          </p:cNvPicPr>
          <p:nvPr/>
        </p:nvPicPr>
        <p:blipFill>
          <a:blip r:embed="rId4"/>
          <a:stretch>
            <a:fillRect/>
          </a:stretch>
        </p:blipFill>
        <p:spPr>
          <a:xfrm>
            <a:off x="4912353" y="1625082"/>
            <a:ext cx="3902986" cy="3092256"/>
          </a:xfrm>
          <a:prstGeom prst="rect">
            <a:avLst/>
          </a:prstGeom>
        </p:spPr>
      </p:pic>
      <p:pic>
        <p:nvPicPr>
          <p:cNvPr id="6" name="Picture 5">
            <a:extLst>
              <a:ext uri="{FF2B5EF4-FFF2-40B4-BE49-F238E27FC236}">
                <a16:creationId xmlns:a16="http://schemas.microsoft.com/office/drawing/2014/main" id="{950179EE-0321-63A8-4371-97504B363B7D}"/>
              </a:ext>
            </a:extLst>
          </p:cNvPr>
          <p:cNvPicPr>
            <a:picLocks noChangeAspect="1"/>
          </p:cNvPicPr>
          <p:nvPr/>
        </p:nvPicPr>
        <p:blipFill>
          <a:blip r:embed="rId5"/>
          <a:stretch>
            <a:fillRect/>
          </a:stretch>
        </p:blipFill>
        <p:spPr>
          <a:xfrm>
            <a:off x="6904024" y="3549202"/>
            <a:ext cx="1730752" cy="776620"/>
          </a:xfrm>
          <a:prstGeom prst="rect">
            <a:avLst/>
          </a:prstGeom>
        </p:spPr>
      </p:pic>
      <p:sp>
        <p:nvSpPr>
          <p:cNvPr id="7" name="Google Shape;679;p46">
            <a:extLst>
              <a:ext uri="{FF2B5EF4-FFF2-40B4-BE49-F238E27FC236}">
                <a16:creationId xmlns:a16="http://schemas.microsoft.com/office/drawing/2014/main" id="{BE5FC770-D427-42C0-853D-3A42541CCC28}"/>
              </a:ext>
            </a:extLst>
          </p:cNvPr>
          <p:cNvSpPr txBox="1"/>
          <p:nvPr/>
        </p:nvSpPr>
        <p:spPr>
          <a:xfrm>
            <a:off x="5657128" y="4637156"/>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https://arxiv.org/abs/2105.01946</a:t>
            </a:r>
            <a:endParaRPr sz="6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2090456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a:t>
            </a:r>
            <a:r>
              <a:rPr lang="en" dirty="0"/>
              <a:t>omparison with Previous Work</a:t>
            </a:r>
            <a:endParaRPr b="1" dirty="0"/>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36</a:t>
            </a:fld>
            <a:endParaRPr/>
          </a:p>
        </p:txBody>
      </p:sp>
      <p:sp>
        <p:nvSpPr>
          <p:cNvPr id="2" name="Google Shape;679;p46">
            <a:extLst>
              <a:ext uri="{FF2B5EF4-FFF2-40B4-BE49-F238E27FC236}">
                <a16:creationId xmlns:a16="http://schemas.microsoft.com/office/drawing/2014/main" id="{88B2847F-F081-11D9-450A-878B8EBC3028}"/>
              </a:ext>
            </a:extLst>
          </p:cNvPr>
          <p:cNvSpPr txBox="1"/>
          <p:nvPr/>
        </p:nvSpPr>
        <p:spPr>
          <a:xfrm>
            <a:off x="700760" y="1341120"/>
            <a:ext cx="7931700" cy="268224"/>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Latent Replay for Real-Time Continual Learning</a:t>
            </a:r>
          </a:p>
        </p:txBody>
      </p:sp>
      <p:sp>
        <p:nvSpPr>
          <p:cNvPr id="4" name="Google Shape;439;p39">
            <a:extLst>
              <a:ext uri="{FF2B5EF4-FFF2-40B4-BE49-F238E27FC236}">
                <a16:creationId xmlns:a16="http://schemas.microsoft.com/office/drawing/2014/main" id="{AAC27C18-916F-A01B-FBA1-0CF5FB508284}"/>
              </a:ext>
            </a:extLst>
          </p:cNvPr>
          <p:cNvSpPr txBox="1"/>
          <p:nvPr/>
        </p:nvSpPr>
        <p:spPr>
          <a:xfrm flipH="1">
            <a:off x="6133624" y="1218248"/>
            <a:ext cx="2865119" cy="513968"/>
          </a:xfrm>
          <a:prstGeom prst="rect">
            <a:avLst/>
          </a:prstGeom>
          <a:solidFill>
            <a:schemeClr val="accent4">
              <a:lumMod val="95000"/>
            </a:scheme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pilogue"/>
                <a:ea typeface="Epilogue"/>
                <a:cs typeface="Epilogue"/>
                <a:sym typeface="Epilogue"/>
              </a:rPr>
              <a:t>Peak accuracies:</a:t>
            </a:r>
          </a:p>
          <a:p>
            <a:pPr marL="0" lvl="0" indent="0" algn="ctr" rtl="0">
              <a:spcBef>
                <a:spcPts val="0"/>
              </a:spcBef>
              <a:spcAft>
                <a:spcPts val="0"/>
              </a:spcAft>
              <a:buNone/>
            </a:pPr>
            <a:r>
              <a:rPr lang="en" b="1" dirty="0">
                <a:solidFill>
                  <a:schemeClr val="dk1"/>
                </a:solidFill>
                <a:latin typeface="Epilogue"/>
                <a:ea typeface="Epilogue"/>
                <a:cs typeface="Epilogue"/>
                <a:sym typeface="Epilogue"/>
              </a:rPr>
              <a:t>69.5% &amp; 69.7%</a:t>
            </a:r>
            <a:endParaRPr b="1" dirty="0">
              <a:solidFill>
                <a:schemeClr val="dk1"/>
              </a:solidFill>
              <a:latin typeface="Epilogue"/>
              <a:ea typeface="Epilogue"/>
              <a:cs typeface="Epilogue"/>
              <a:sym typeface="Epilogue"/>
            </a:endParaRPr>
          </a:p>
        </p:txBody>
      </p:sp>
      <p:pic>
        <p:nvPicPr>
          <p:cNvPr id="6" name="Picture 5">
            <a:extLst>
              <a:ext uri="{FF2B5EF4-FFF2-40B4-BE49-F238E27FC236}">
                <a16:creationId xmlns:a16="http://schemas.microsoft.com/office/drawing/2014/main" id="{D80FF2E0-BD37-BCC1-D326-538DB4DAAD87}"/>
              </a:ext>
            </a:extLst>
          </p:cNvPr>
          <p:cNvPicPr>
            <a:picLocks noChangeAspect="1"/>
          </p:cNvPicPr>
          <p:nvPr/>
        </p:nvPicPr>
        <p:blipFill>
          <a:blip r:embed="rId3"/>
          <a:stretch>
            <a:fillRect/>
          </a:stretch>
        </p:blipFill>
        <p:spPr>
          <a:xfrm>
            <a:off x="700760" y="1609344"/>
            <a:ext cx="3566440" cy="3238643"/>
          </a:xfrm>
          <a:prstGeom prst="rect">
            <a:avLst/>
          </a:prstGeom>
        </p:spPr>
      </p:pic>
      <p:pic>
        <p:nvPicPr>
          <p:cNvPr id="16" name="Picture 15">
            <a:extLst>
              <a:ext uri="{FF2B5EF4-FFF2-40B4-BE49-F238E27FC236}">
                <a16:creationId xmlns:a16="http://schemas.microsoft.com/office/drawing/2014/main" id="{BD56C469-6BA0-B843-022C-BCF90176CEB4}"/>
              </a:ext>
            </a:extLst>
          </p:cNvPr>
          <p:cNvPicPr>
            <a:picLocks noChangeAspect="1"/>
          </p:cNvPicPr>
          <p:nvPr/>
        </p:nvPicPr>
        <p:blipFill>
          <a:blip r:embed="rId4"/>
          <a:stretch>
            <a:fillRect/>
          </a:stretch>
        </p:blipFill>
        <p:spPr>
          <a:xfrm>
            <a:off x="5028723" y="1871592"/>
            <a:ext cx="1222493" cy="2877074"/>
          </a:xfrm>
          <a:prstGeom prst="rect">
            <a:avLst/>
          </a:prstGeom>
        </p:spPr>
      </p:pic>
      <p:pic>
        <p:nvPicPr>
          <p:cNvPr id="18" name="Picture 17">
            <a:extLst>
              <a:ext uri="{FF2B5EF4-FFF2-40B4-BE49-F238E27FC236}">
                <a16:creationId xmlns:a16="http://schemas.microsoft.com/office/drawing/2014/main" id="{FFAB8686-FCC4-4199-1F80-A2A41465A306}"/>
              </a:ext>
            </a:extLst>
          </p:cNvPr>
          <p:cNvPicPr>
            <a:picLocks noChangeAspect="1"/>
          </p:cNvPicPr>
          <p:nvPr/>
        </p:nvPicPr>
        <p:blipFill>
          <a:blip r:embed="rId5"/>
          <a:stretch>
            <a:fillRect/>
          </a:stretch>
        </p:blipFill>
        <p:spPr>
          <a:xfrm>
            <a:off x="6512654" y="1866323"/>
            <a:ext cx="1327880" cy="2887612"/>
          </a:xfrm>
          <a:prstGeom prst="rect">
            <a:avLst/>
          </a:prstGeom>
        </p:spPr>
      </p:pic>
      <p:sp>
        <p:nvSpPr>
          <p:cNvPr id="3" name="Google Shape;679;p46">
            <a:extLst>
              <a:ext uri="{FF2B5EF4-FFF2-40B4-BE49-F238E27FC236}">
                <a16:creationId xmlns:a16="http://schemas.microsoft.com/office/drawing/2014/main" id="{A48542C0-045A-EB1E-FE4D-BAFACF510612}"/>
              </a:ext>
            </a:extLst>
          </p:cNvPr>
          <p:cNvSpPr txBox="1"/>
          <p:nvPr/>
        </p:nvSpPr>
        <p:spPr>
          <a:xfrm>
            <a:off x="3395329" y="4809866"/>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https://arxiv.org/abs/1912.01100</a:t>
            </a:r>
            <a:endParaRPr sz="6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1729736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1303199" y="1991918"/>
            <a:ext cx="6854700" cy="69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Conclusion</a:t>
            </a:r>
            <a:endParaRPr dirty="0"/>
          </a:p>
        </p:txBody>
      </p:sp>
      <p:cxnSp>
        <p:nvCxnSpPr>
          <p:cNvPr id="196" name="Google Shape;196;p32"/>
          <p:cNvCxnSpPr/>
          <p:nvPr/>
        </p:nvCxnSpPr>
        <p:spPr>
          <a:xfrm>
            <a:off x="-17825" y="1534838"/>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2"/>
          <p:cNvCxnSpPr/>
          <p:nvPr/>
        </p:nvCxnSpPr>
        <p:spPr>
          <a:xfrm rot="10800000">
            <a:off x="8713341" y="-15731"/>
            <a:ext cx="0" cy="51726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51905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7"/>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 </a:t>
            </a:r>
            <a:r>
              <a:rPr lang="en" b="1" dirty="0"/>
              <a:t>Two Objectives</a:t>
            </a:r>
            <a:endParaRPr b="1" dirty="0"/>
          </a:p>
        </p:txBody>
      </p:sp>
      <p:sp>
        <p:nvSpPr>
          <p:cNvPr id="695" name="Google Shape;695;p47"/>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38</a:t>
            </a:fld>
            <a:endParaRPr/>
          </a:p>
        </p:txBody>
      </p:sp>
      <p:graphicFrame>
        <p:nvGraphicFramePr>
          <p:cNvPr id="696" name="Google Shape;696;p47"/>
          <p:cNvGraphicFramePr/>
          <p:nvPr>
            <p:extLst>
              <p:ext uri="{D42A27DB-BD31-4B8C-83A1-F6EECF244321}">
                <p14:modId xmlns:p14="http://schemas.microsoft.com/office/powerpoint/2010/main" val="2469525267"/>
              </p:ext>
            </p:extLst>
          </p:nvPr>
        </p:nvGraphicFramePr>
        <p:xfrm>
          <a:off x="716488" y="1643175"/>
          <a:ext cx="3722425" cy="2731766"/>
        </p:xfrm>
        <a:graphic>
          <a:graphicData uri="http://schemas.openxmlformats.org/drawingml/2006/table">
            <a:tbl>
              <a:tblPr>
                <a:noFill/>
                <a:tableStyleId>{96550D00-58A1-43FF-8C93-20D26A5F1267}</a:tableStyleId>
              </a:tblPr>
              <a:tblGrid>
                <a:gridCol w="3722425">
                  <a:extLst>
                    <a:ext uri="{9D8B030D-6E8A-4147-A177-3AD203B41FA5}">
                      <a16:colId xmlns:a16="http://schemas.microsoft.com/office/drawing/2014/main" val="20000"/>
                    </a:ext>
                  </a:extLst>
                </a:gridCol>
              </a:tblGrid>
              <a:tr h="480511">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Application Implementation</a:t>
                      </a:r>
                      <a:endParaRPr sz="1100" dirty="0"/>
                    </a:p>
                  </a:txBody>
                  <a:tcPr marL="91425" marR="91425" marT="914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251255">
                <a:tc>
                  <a:txBody>
                    <a:bodyPr/>
                    <a:lstStyle/>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Transition the CL capabilities from the old TF-Lite App to the new one.</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endParaRPr lang="en-GB" sz="1200" dirty="0">
                        <a:solidFill>
                          <a:schemeClr val="dk1"/>
                        </a:solidFill>
                        <a:latin typeface="Atkinson Hyperlegible"/>
                        <a:ea typeface="Atkinson Hyperlegible"/>
                        <a:cs typeface="Atkinson Hyperlegible"/>
                        <a:sym typeface="Atkinson Hyperlegible"/>
                      </a:endParaRP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Successful integration of original model and replay buffer </a:t>
                      </a:r>
                    </a:p>
                    <a:p>
                      <a:pPr marL="63500" marR="0" lvl="0" indent="0" algn="l" defTabSz="914400" rtl="0" eaLnBrk="1" fontAlgn="auto" latinLnBrk="0" hangingPunct="1">
                        <a:lnSpc>
                          <a:spcPct val="115000"/>
                        </a:lnSpc>
                        <a:spcBef>
                          <a:spcPts val="0"/>
                        </a:spcBef>
                        <a:spcAft>
                          <a:spcPts val="0"/>
                        </a:spcAft>
                        <a:buClr>
                          <a:schemeClr val="dk2"/>
                        </a:buClr>
                        <a:buSzPts val="1200"/>
                        <a:buFont typeface="Atkinson Hyperlegible"/>
                        <a:buNone/>
                        <a:tabLst/>
                        <a:defRPr/>
                      </a:pPr>
                      <a:endParaRPr lang="en-GB" sz="1200" dirty="0">
                        <a:solidFill>
                          <a:schemeClr val="dk1"/>
                        </a:solidFill>
                        <a:latin typeface="Atkinson Hyperlegible"/>
                        <a:ea typeface="Atkinson Hyperlegible"/>
                        <a:cs typeface="Atkinson Hyperlegible"/>
                        <a:sym typeface="Atkinson Hyperlegible"/>
                      </a:endParaRP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Easy customization</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Streamlined model management – Single Model</a:t>
                      </a:r>
                    </a:p>
                    <a:p>
                      <a:pPr marL="241300" marR="0" lvl="0" indent="-177800" algn="l" defTabSz="914400" rtl="0" eaLnBrk="1" fontAlgn="auto" latinLnBrk="0" hangingPunct="1">
                        <a:lnSpc>
                          <a:spcPct val="115000"/>
                        </a:lnSpc>
                        <a:spcBef>
                          <a:spcPts val="0"/>
                        </a:spcBef>
                        <a:spcAft>
                          <a:spcPts val="0"/>
                        </a:spcAft>
                        <a:buClr>
                          <a:schemeClr val="dk2"/>
                        </a:buClr>
                        <a:buSzPts val="1200"/>
                        <a:buFont typeface="Atkinson Hyperlegible"/>
                        <a:buChar char="●"/>
                        <a:tabLst/>
                        <a:defRPr/>
                      </a:pPr>
                      <a:r>
                        <a:rPr lang="en-GB" sz="1200" dirty="0">
                          <a:solidFill>
                            <a:schemeClr val="dk1"/>
                          </a:solidFill>
                          <a:latin typeface="Atkinson Hyperlegible"/>
                          <a:ea typeface="Atkinson Hyperlegible"/>
                          <a:cs typeface="Atkinson Hyperlegible"/>
                          <a:sym typeface="Atkinson Hyperlegible"/>
                        </a:rPr>
                        <a:t>Save and Restore weights</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97" name="Google Shape;697;p47"/>
          <p:cNvGraphicFramePr/>
          <p:nvPr>
            <p:extLst>
              <p:ext uri="{D42A27DB-BD31-4B8C-83A1-F6EECF244321}">
                <p14:modId xmlns:p14="http://schemas.microsoft.com/office/powerpoint/2010/main" val="1449313579"/>
              </p:ext>
            </p:extLst>
          </p:nvPr>
        </p:nvGraphicFramePr>
        <p:xfrm>
          <a:off x="4705088" y="1643175"/>
          <a:ext cx="3722425" cy="2731766"/>
        </p:xfrm>
        <a:graphic>
          <a:graphicData uri="http://schemas.openxmlformats.org/drawingml/2006/table">
            <a:tbl>
              <a:tblPr>
                <a:noFill/>
                <a:tableStyleId>{96550D00-58A1-43FF-8C93-20D26A5F1267}</a:tableStyleId>
              </a:tblPr>
              <a:tblGrid>
                <a:gridCol w="3722425">
                  <a:extLst>
                    <a:ext uri="{9D8B030D-6E8A-4147-A177-3AD203B41FA5}">
                      <a16:colId xmlns:a16="http://schemas.microsoft.com/office/drawing/2014/main" val="20000"/>
                    </a:ext>
                  </a:extLst>
                </a:gridCol>
              </a:tblGrid>
              <a:tr h="455575">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Offline Experiments</a:t>
                      </a:r>
                      <a:endParaRPr sz="1100" dirty="0"/>
                    </a:p>
                  </a:txBody>
                  <a:tcPr marL="91425" marR="91425" marT="914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134425">
                <a:tc>
                  <a:txBody>
                    <a:bodyPr/>
                    <a:lstStyle/>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Further experimentation with CL models</a:t>
                      </a:r>
                    </a:p>
                    <a:p>
                      <a:pPr marL="241300" lvl="0" indent="-177800" algn="l" rtl="0">
                        <a:lnSpc>
                          <a:spcPct val="115000"/>
                        </a:lnSpc>
                        <a:spcBef>
                          <a:spcPts val="0"/>
                        </a:spcBef>
                        <a:spcAft>
                          <a:spcPts val="0"/>
                        </a:spcAft>
                        <a:buClr>
                          <a:schemeClr val="dk2"/>
                        </a:buClr>
                        <a:buSzPts val="1200"/>
                        <a:buFont typeface="Atkinson Hyperlegible"/>
                        <a:buChar char="●"/>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Random Replay Strategy</a:t>
                      </a:r>
                    </a:p>
                    <a:p>
                      <a:pPr marL="241300" lvl="0" indent="-177800" algn="l" rtl="0">
                        <a:lnSpc>
                          <a:spcPct val="115000"/>
                        </a:lnSpc>
                        <a:spcBef>
                          <a:spcPts val="0"/>
                        </a:spcBef>
                        <a:spcAft>
                          <a:spcPts val="0"/>
                        </a:spcAft>
                        <a:buClr>
                          <a:schemeClr val="dk2"/>
                        </a:buClr>
                        <a:buSzPts val="1200"/>
                        <a:buFont typeface="Atkinson Hyperlegible"/>
                        <a:buChar char="●"/>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Various changes such as Latent Replay </a:t>
                      </a:r>
                    </a:p>
                    <a:p>
                      <a:pPr marL="63500" lvl="0" indent="0" algn="l" rtl="0">
                        <a:lnSpc>
                          <a:spcPct val="115000"/>
                        </a:lnSpc>
                        <a:spcBef>
                          <a:spcPts val="0"/>
                        </a:spcBef>
                        <a:spcAft>
                          <a:spcPts val="0"/>
                        </a:spcAft>
                        <a:buClr>
                          <a:schemeClr val="dk2"/>
                        </a:buClr>
                        <a:buSzPts val="1200"/>
                        <a:buFont typeface="Atkinson Hyperlegible"/>
                        <a:buNone/>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Increased model accuracy up to 69.7%</a:t>
                      </a:r>
                    </a:p>
                    <a:p>
                      <a:pPr marL="63500" lvl="0" indent="0" algn="l" rtl="0">
                        <a:lnSpc>
                          <a:spcPct val="115000"/>
                        </a:lnSpc>
                        <a:spcBef>
                          <a:spcPts val="0"/>
                        </a:spcBef>
                        <a:spcAft>
                          <a:spcPts val="0"/>
                        </a:spcAft>
                        <a:buClr>
                          <a:schemeClr val="dk2"/>
                        </a:buClr>
                        <a:buSzPts val="1200"/>
                        <a:buFont typeface="Atkinson Hyperlegible"/>
                        <a:buNone/>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Maintained a lightweight model suitable for edge deployment</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61977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1303199" y="1991918"/>
            <a:ext cx="6854700" cy="69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Future Work</a:t>
            </a:r>
            <a:endParaRPr dirty="0"/>
          </a:p>
        </p:txBody>
      </p:sp>
      <p:cxnSp>
        <p:nvCxnSpPr>
          <p:cNvPr id="196" name="Google Shape;196;p32"/>
          <p:cNvCxnSpPr/>
          <p:nvPr/>
        </p:nvCxnSpPr>
        <p:spPr>
          <a:xfrm>
            <a:off x="-17825" y="1534838"/>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2"/>
          <p:cNvCxnSpPr/>
          <p:nvPr/>
        </p:nvCxnSpPr>
        <p:spPr>
          <a:xfrm rot="10800000">
            <a:off x="8713341" y="-15731"/>
            <a:ext cx="0" cy="51726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290020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7"/>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 </a:t>
            </a:r>
            <a:r>
              <a:rPr lang="en" b="1" dirty="0"/>
              <a:t>–</a:t>
            </a:r>
            <a:r>
              <a:rPr lang="en" dirty="0"/>
              <a:t> </a:t>
            </a:r>
            <a:r>
              <a:rPr lang="en" b="1" dirty="0"/>
              <a:t>Thesis Goals</a:t>
            </a:r>
            <a:endParaRPr b="1" dirty="0"/>
          </a:p>
        </p:txBody>
      </p:sp>
      <p:sp>
        <p:nvSpPr>
          <p:cNvPr id="695" name="Google Shape;695;p47"/>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dirty="0"/>
          </a:p>
        </p:txBody>
      </p:sp>
      <p:graphicFrame>
        <p:nvGraphicFramePr>
          <p:cNvPr id="696" name="Google Shape;696;p47"/>
          <p:cNvGraphicFramePr/>
          <p:nvPr>
            <p:extLst>
              <p:ext uri="{D42A27DB-BD31-4B8C-83A1-F6EECF244321}">
                <p14:modId xmlns:p14="http://schemas.microsoft.com/office/powerpoint/2010/main" val="3814633383"/>
              </p:ext>
            </p:extLst>
          </p:nvPr>
        </p:nvGraphicFramePr>
        <p:xfrm>
          <a:off x="716488" y="1643175"/>
          <a:ext cx="3722425" cy="2590000"/>
        </p:xfrm>
        <a:graphic>
          <a:graphicData uri="http://schemas.openxmlformats.org/drawingml/2006/table">
            <a:tbl>
              <a:tblPr>
                <a:noFill/>
                <a:tableStyleId>{96550D00-58A1-43FF-8C93-20D26A5F1267}</a:tableStyleId>
              </a:tblPr>
              <a:tblGrid>
                <a:gridCol w="3722425">
                  <a:extLst>
                    <a:ext uri="{9D8B030D-6E8A-4147-A177-3AD203B41FA5}">
                      <a16:colId xmlns:a16="http://schemas.microsoft.com/office/drawing/2014/main" val="20000"/>
                    </a:ext>
                  </a:extLst>
                </a:gridCol>
              </a:tblGrid>
              <a:tr h="455575">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Application</a:t>
                      </a:r>
                      <a:endParaRPr sz="1100" dirty="0"/>
                    </a:p>
                  </a:txBody>
                  <a:tcPr marL="91425" marR="91425" marT="914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134425">
                <a:tc>
                  <a:txBody>
                    <a:bodyPr/>
                    <a:lstStyle/>
                    <a:p>
                      <a:pPr marL="241300" lvl="0" indent="-177800" algn="l" rtl="0">
                        <a:lnSpc>
                          <a:spcPct val="115000"/>
                        </a:lnSpc>
                        <a:spcBef>
                          <a:spcPts val="0"/>
                        </a:spcBef>
                        <a:spcAft>
                          <a:spcPts val="0"/>
                        </a:spcAft>
                        <a:buClr>
                          <a:schemeClr val="dk2"/>
                        </a:buClr>
                        <a:buSzPts val="1200"/>
                        <a:buFont typeface="Atkinson Hyperlegible"/>
                        <a:buChar char="●"/>
                      </a:pPr>
                      <a:endParaRPr lang="en"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 sz="1200" dirty="0">
                          <a:solidFill>
                            <a:schemeClr val="dk1"/>
                          </a:solidFill>
                          <a:latin typeface="Atkinson Hyperlegible"/>
                          <a:ea typeface="Atkinson Hyperlegible"/>
                          <a:cs typeface="Atkinson Hyperlegible"/>
                          <a:sym typeface="Atkinson Hyperlegible"/>
                        </a:rPr>
                        <a:t>Deploy CL models on Edge</a:t>
                      </a:r>
                    </a:p>
                    <a:p>
                      <a:pPr marL="63500" lvl="0" indent="0" algn="l" rtl="0">
                        <a:lnSpc>
                          <a:spcPct val="115000"/>
                        </a:lnSpc>
                        <a:spcBef>
                          <a:spcPts val="0"/>
                        </a:spcBef>
                        <a:spcAft>
                          <a:spcPts val="0"/>
                        </a:spcAft>
                        <a:buClr>
                          <a:schemeClr val="dk2"/>
                        </a:buClr>
                        <a:buSzPts val="1200"/>
                        <a:buFont typeface="Atkinson Hyperlegible"/>
                        <a:buNone/>
                      </a:pPr>
                      <a:endParaRPr lang="en" sz="1200" dirty="0">
                        <a:solidFill>
                          <a:schemeClr val="dk1"/>
                        </a:solidFill>
                        <a:latin typeface="Atkinson Hyperlegible"/>
                        <a:ea typeface="Atkinson Hyperlegible"/>
                        <a:cs typeface="Atkinson Hyperlegible"/>
                        <a:sym typeface="Atkinson Hyperlegible"/>
                      </a:endParaRPr>
                    </a:p>
                    <a:p>
                      <a:pPr marL="63500" lvl="0" indent="0" algn="l" rtl="0">
                        <a:lnSpc>
                          <a:spcPct val="115000"/>
                        </a:lnSpc>
                        <a:spcBef>
                          <a:spcPts val="0"/>
                        </a:spcBef>
                        <a:spcAft>
                          <a:spcPts val="0"/>
                        </a:spcAft>
                        <a:buClr>
                          <a:schemeClr val="dk2"/>
                        </a:buClr>
                        <a:buSzPts val="1200"/>
                        <a:buFont typeface="Atkinson Hyperlegible"/>
                        <a:buNone/>
                      </a:pPr>
                      <a:endParaRPr lang="en"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 sz="1200" dirty="0">
                          <a:solidFill>
                            <a:schemeClr val="dk1"/>
                          </a:solidFill>
                          <a:latin typeface="Atkinson Hyperlegible"/>
                          <a:ea typeface="Atkinson Hyperlegible"/>
                          <a:cs typeface="Atkinson Hyperlegible"/>
                          <a:sym typeface="Atkinson Hyperlegible"/>
                        </a:rPr>
                        <a:t>Enable on-device real-time training</a:t>
                      </a:r>
                    </a:p>
                    <a:p>
                      <a:pPr marL="63500" lvl="0" indent="0" algn="l" rtl="0">
                        <a:lnSpc>
                          <a:spcPct val="115000"/>
                        </a:lnSpc>
                        <a:spcBef>
                          <a:spcPts val="0"/>
                        </a:spcBef>
                        <a:spcAft>
                          <a:spcPts val="0"/>
                        </a:spcAft>
                        <a:buClr>
                          <a:schemeClr val="dk2"/>
                        </a:buClr>
                        <a:buSzPts val="1200"/>
                        <a:buFont typeface="Atkinson Hyperlegible"/>
                        <a:buNone/>
                      </a:pPr>
                      <a:endParaRPr lang="en-GB" sz="1200" dirty="0">
                        <a:solidFill>
                          <a:schemeClr val="dk1"/>
                        </a:solidFill>
                        <a:latin typeface="Atkinson Hyperlegible"/>
                        <a:ea typeface="Atkinson Hyperlegible"/>
                        <a:cs typeface="Atkinson Hyperlegible"/>
                        <a:sym typeface="Atkinson Hyperlegible"/>
                      </a:endParaRPr>
                    </a:p>
                    <a:p>
                      <a:pPr marL="63500" lvl="0" indent="0" algn="l" rtl="0">
                        <a:lnSpc>
                          <a:spcPct val="115000"/>
                        </a:lnSpc>
                        <a:spcBef>
                          <a:spcPts val="0"/>
                        </a:spcBef>
                        <a:spcAft>
                          <a:spcPts val="0"/>
                        </a:spcAft>
                        <a:buClr>
                          <a:schemeClr val="dk2"/>
                        </a:buClr>
                        <a:buSzPts val="1200"/>
                        <a:buFont typeface="Atkinson Hyperlegible"/>
                        <a:buNone/>
                      </a:pPr>
                      <a:endParaRPr lang="en"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 sz="1200" dirty="0">
                          <a:solidFill>
                            <a:schemeClr val="dk1"/>
                          </a:solidFill>
                          <a:latin typeface="Atkinson Hyperlegible"/>
                          <a:ea typeface="Atkinson Hyperlegible"/>
                          <a:cs typeface="Atkinson Hyperlegible"/>
                          <a:sym typeface="Atkinson Hyperlegible"/>
                        </a:rPr>
                        <a:t>Easy model customization and management</a:t>
                      </a: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697" name="Google Shape;697;p47"/>
          <p:cNvGraphicFramePr/>
          <p:nvPr>
            <p:extLst>
              <p:ext uri="{D42A27DB-BD31-4B8C-83A1-F6EECF244321}">
                <p14:modId xmlns:p14="http://schemas.microsoft.com/office/powerpoint/2010/main" val="3532806671"/>
              </p:ext>
            </p:extLst>
          </p:nvPr>
        </p:nvGraphicFramePr>
        <p:xfrm>
          <a:off x="4705088" y="1643175"/>
          <a:ext cx="3722425" cy="2590000"/>
        </p:xfrm>
        <a:graphic>
          <a:graphicData uri="http://schemas.openxmlformats.org/drawingml/2006/table">
            <a:tbl>
              <a:tblPr>
                <a:noFill/>
                <a:tableStyleId>{96550D00-58A1-43FF-8C93-20D26A5F1267}</a:tableStyleId>
              </a:tblPr>
              <a:tblGrid>
                <a:gridCol w="3722425">
                  <a:extLst>
                    <a:ext uri="{9D8B030D-6E8A-4147-A177-3AD203B41FA5}">
                      <a16:colId xmlns:a16="http://schemas.microsoft.com/office/drawing/2014/main" val="20000"/>
                    </a:ext>
                  </a:extLst>
                </a:gridCol>
              </a:tblGrid>
              <a:tr h="455575">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Experiments</a:t>
                      </a:r>
                      <a:endParaRPr sz="1100" dirty="0"/>
                    </a:p>
                  </a:txBody>
                  <a:tcPr marL="91425" marR="91425" marT="91425" marB="91425" anchor="b">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134425">
                <a:tc>
                  <a:txBody>
                    <a:bodyPr/>
                    <a:lstStyle/>
                    <a:p>
                      <a:pPr marL="241300" lvl="0" indent="-177800" algn="l" rtl="0">
                        <a:lnSpc>
                          <a:spcPct val="115000"/>
                        </a:lnSpc>
                        <a:spcBef>
                          <a:spcPts val="0"/>
                        </a:spcBef>
                        <a:spcAft>
                          <a:spcPts val="0"/>
                        </a:spcAft>
                        <a:buClr>
                          <a:schemeClr val="dk2"/>
                        </a:buClr>
                        <a:buSzPts val="1200"/>
                        <a:buFont typeface="Atkinson Hyperlegible"/>
                        <a:buChar char="●"/>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Evaluate models performance on CL scenarios</a:t>
                      </a:r>
                    </a:p>
                    <a:p>
                      <a:pPr marL="63500" lvl="0" indent="0" algn="l" rtl="0">
                        <a:lnSpc>
                          <a:spcPct val="115000"/>
                        </a:lnSpc>
                        <a:spcBef>
                          <a:spcPts val="0"/>
                        </a:spcBef>
                        <a:spcAft>
                          <a:spcPts val="0"/>
                        </a:spcAft>
                        <a:buClr>
                          <a:schemeClr val="dk2"/>
                        </a:buClr>
                        <a:buSzPts val="1200"/>
                        <a:buFont typeface="Atkinson Hyperlegible"/>
                        <a:buNone/>
                      </a:pPr>
                      <a:endParaRPr lang="en-GB" sz="1200" dirty="0">
                        <a:solidFill>
                          <a:schemeClr val="dk1"/>
                        </a:solidFill>
                        <a:latin typeface="Atkinson Hyperlegible"/>
                        <a:ea typeface="Atkinson Hyperlegible"/>
                        <a:cs typeface="Atkinson Hyperlegible"/>
                        <a:sym typeface="Atkinson Hyperlegible"/>
                      </a:endParaRPr>
                    </a:p>
                    <a:p>
                      <a:pPr marL="63500" lvl="0" indent="0" algn="l" rtl="0">
                        <a:lnSpc>
                          <a:spcPct val="115000"/>
                        </a:lnSpc>
                        <a:spcBef>
                          <a:spcPts val="0"/>
                        </a:spcBef>
                        <a:spcAft>
                          <a:spcPts val="0"/>
                        </a:spcAft>
                        <a:buClr>
                          <a:schemeClr val="dk2"/>
                        </a:buClr>
                        <a:buSzPts val="1200"/>
                        <a:buFont typeface="Atkinson Hyperlegible"/>
                        <a:buNone/>
                      </a:pPr>
                      <a:endParaRPr lang="en-GB" sz="1200" dirty="0">
                        <a:solidFill>
                          <a:schemeClr val="dk1"/>
                        </a:solidFill>
                        <a:latin typeface="Atkinson Hyperlegible"/>
                        <a:ea typeface="Atkinson Hyperlegible"/>
                        <a:cs typeface="Atkinson Hyperlegible"/>
                        <a:sym typeface="Atkinson Hyperlegible"/>
                      </a:endParaRPr>
                    </a:p>
                    <a:p>
                      <a:pPr marL="63500" lvl="0" indent="0" algn="l" rtl="0">
                        <a:lnSpc>
                          <a:spcPct val="115000"/>
                        </a:lnSpc>
                        <a:spcBef>
                          <a:spcPts val="0"/>
                        </a:spcBef>
                        <a:spcAft>
                          <a:spcPts val="0"/>
                        </a:spcAft>
                        <a:buClr>
                          <a:schemeClr val="dk2"/>
                        </a:buClr>
                        <a:buSzPts val="1200"/>
                        <a:buFont typeface="Atkinson Hyperlegible"/>
                        <a:buNone/>
                      </a:pPr>
                      <a:endParaRPr lang="en-GB" sz="1200" dirty="0">
                        <a:solidFill>
                          <a:schemeClr val="dk1"/>
                        </a:solidFill>
                        <a:latin typeface="Atkinson Hyperlegible"/>
                        <a:ea typeface="Atkinson Hyperlegible"/>
                        <a:cs typeface="Atkinson Hyperlegible"/>
                        <a:sym typeface="Atkinson Hyperlegible"/>
                      </a:endParaRPr>
                    </a:p>
                    <a:p>
                      <a:pPr marL="241300" lvl="0" indent="-177800" algn="l" rtl="0">
                        <a:lnSpc>
                          <a:spcPct val="115000"/>
                        </a:lnSpc>
                        <a:spcBef>
                          <a:spcPts val="0"/>
                        </a:spcBef>
                        <a:spcAft>
                          <a:spcPts val="0"/>
                        </a:spcAft>
                        <a:buClr>
                          <a:schemeClr val="dk2"/>
                        </a:buClr>
                        <a:buSzPts val="1200"/>
                        <a:buFont typeface="Atkinson Hyperlegible"/>
                        <a:buChar char="●"/>
                      </a:pPr>
                      <a:r>
                        <a:rPr lang="en-GB" sz="1200" dirty="0">
                          <a:solidFill>
                            <a:schemeClr val="dk1"/>
                          </a:solidFill>
                          <a:latin typeface="Atkinson Hyperlegible"/>
                          <a:ea typeface="Atkinson Hyperlegible"/>
                          <a:cs typeface="Atkinson Hyperlegible"/>
                          <a:sym typeface="Atkinson Hyperlegible"/>
                        </a:rPr>
                        <a:t>Models optimized for Edge Deployment</a:t>
                      </a:r>
                      <a:endParaRPr sz="1200" dirty="0">
                        <a:solidFill>
                          <a:schemeClr val="dk1"/>
                        </a:solidFill>
                        <a:latin typeface="Atkinson Hyperlegible"/>
                        <a:ea typeface="Atkinson Hyperlegible"/>
                        <a:cs typeface="Atkinson Hyperlegible"/>
                        <a:sym typeface="Atkinson Hyperlegible"/>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447129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 - </a:t>
            </a:r>
            <a:r>
              <a:rPr lang="en" b="1" dirty="0"/>
              <a:t>Application</a:t>
            </a:r>
            <a:endParaRPr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40</a:t>
            </a:fld>
            <a:endParaRPr/>
          </a:p>
        </p:txBody>
      </p:sp>
      <p:graphicFrame>
        <p:nvGraphicFramePr>
          <p:cNvPr id="2" name="Google Shape;382;p36">
            <a:extLst>
              <a:ext uri="{FF2B5EF4-FFF2-40B4-BE49-F238E27FC236}">
                <a16:creationId xmlns:a16="http://schemas.microsoft.com/office/drawing/2014/main" id="{2D0F7D93-83D0-D617-FDC5-93656013D950}"/>
              </a:ext>
            </a:extLst>
          </p:cNvPr>
          <p:cNvGraphicFramePr/>
          <p:nvPr>
            <p:extLst>
              <p:ext uri="{D42A27DB-BD31-4B8C-83A1-F6EECF244321}">
                <p14:modId xmlns:p14="http://schemas.microsoft.com/office/powerpoint/2010/main" val="3176245907"/>
              </p:ext>
            </p:extLst>
          </p:nvPr>
        </p:nvGraphicFramePr>
        <p:xfrm>
          <a:off x="1033586" y="1913430"/>
          <a:ext cx="6569174" cy="2028044"/>
        </p:xfrm>
        <a:graphic>
          <a:graphicData uri="http://schemas.openxmlformats.org/drawingml/2006/table">
            <a:tbl>
              <a:tblPr lastCol="1">
                <a:noFill/>
                <a:tableStyleId>{96550D00-58A1-43FF-8C93-20D26A5F1267}</a:tableStyleId>
              </a:tblPr>
              <a:tblGrid>
                <a:gridCol w="689343">
                  <a:extLst>
                    <a:ext uri="{9D8B030D-6E8A-4147-A177-3AD203B41FA5}">
                      <a16:colId xmlns:a16="http://schemas.microsoft.com/office/drawing/2014/main" val="20000"/>
                    </a:ext>
                  </a:extLst>
                </a:gridCol>
                <a:gridCol w="5879831">
                  <a:extLst>
                    <a:ext uri="{9D8B030D-6E8A-4147-A177-3AD203B41FA5}">
                      <a16:colId xmlns:a16="http://schemas.microsoft.com/office/drawing/2014/main" val="20001"/>
                    </a:ext>
                  </a:extLst>
                </a:gridCol>
              </a:tblGrid>
              <a:tr h="507011">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1</a:t>
                      </a: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dk1"/>
                          </a:solidFill>
                          <a:latin typeface="Atkinson Hyperlegible"/>
                          <a:ea typeface="Atkinson Hyperlegible"/>
                          <a:cs typeface="Atkinson Hyperlegible"/>
                          <a:sym typeface="Atkinson Hyperlegible"/>
                        </a:rPr>
                        <a:t>Deploy the improved model to the application</a:t>
                      </a:r>
                    </a:p>
                  </a:txBody>
                  <a:tcPr marL="18287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7011">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2</a:t>
                      </a: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Expand number of classes (Currently 4)</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07011">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3</a:t>
                      </a: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Evaluate performance of model within the application (Benchmarks)</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07011">
                <a:tc>
                  <a:txBody>
                    <a:bodyPr/>
                    <a:lstStyle/>
                    <a:p>
                      <a:pPr marL="0" lvl="0" indent="0" algn="ctr" rtl="0">
                        <a:spcBef>
                          <a:spcPts val="0"/>
                        </a:spcBef>
                        <a:spcAft>
                          <a:spcPts val="0"/>
                        </a:spcAft>
                        <a:buNone/>
                      </a:pPr>
                      <a:r>
                        <a:rPr lang="en" sz="1300" b="1">
                          <a:solidFill>
                            <a:schemeClr val="dk1"/>
                          </a:solidFill>
                          <a:latin typeface="Epilogue"/>
                          <a:ea typeface="Epilogue"/>
                          <a:cs typeface="Epilogue"/>
                          <a:sym typeface="Epilogue"/>
                        </a:rPr>
                        <a:t>4</a:t>
                      </a:r>
                      <a:endParaRPr sz="1300" b="1">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Preserve model state</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7679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Work - </a:t>
            </a:r>
            <a:r>
              <a:rPr lang="en" b="1" dirty="0"/>
              <a:t>Experiments</a:t>
            </a:r>
            <a:endParaRPr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41</a:t>
            </a:fld>
            <a:endParaRPr/>
          </a:p>
        </p:txBody>
      </p:sp>
      <p:graphicFrame>
        <p:nvGraphicFramePr>
          <p:cNvPr id="4" name="Google Shape;382;p36">
            <a:extLst>
              <a:ext uri="{FF2B5EF4-FFF2-40B4-BE49-F238E27FC236}">
                <a16:creationId xmlns:a16="http://schemas.microsoft.com/office/drawing/2014/main" id="{FE6EA9AE-A67B-E9BE-4D78-6FEE894CC062}"/>
              </a:ext>
            </a:extLst>
          </p:cNvPr>
          <p:cNvGraphicFramePr/>
          <p:nvPr>
            <p:extLst>
              <p:ext uri="{D42A27DB-BD31-4B8C-83A1-F6EECF244321}">
                <p14:modId xmlns:p14="http://schemas.microsoft.com/office/powerpoint/2010/main" val="3686296018"/>
              </p:ext>
            </p:extLst>
          </p:nvPr>
        </p:nvGraphicFramePr>
        <p:xfrm>
          <a:off x="1057971" y="1890787"/>
          <a:ext cx="6569174" cy="2028044"/>
        </p:xfrm>
        <a:graphic>
          <a:graphicData uri="http://schemas.openxmlformats.org/drawingml/2006/table">
            <a:tbl>
              <a:tblPr lastCol="1">
                <a:noFill/>
                <a:tableStyleId>{96550D00-58A1-43FF-8C93-20D26A5F1267}</a:tableStyleId>
              </a:tblPr>
              <a:tblGrid>
                <a:gridCol w="689342">
                  <a:extLst>
                    <a:ext uri="{9D8B030D-6E8A-4147-A177-3AD203B41FA5}">
                      <a16:colId xmlns:a16="http://schemas.microsoft.com/office/drawing/2014/main" val="20000"/>
                    </a:ext>
                  </a:extLst>
                </a:gridCol>
                <a:gridCol w="5879832">
                  <a:extLst>
                    <a:ext uri="{9D8B030D-6E8A-4147-A177-3AD203B41FA5}">
                      <a16:colId xmlns:a16="http://schemas.microsoft.com/office/drawing/2014/main" val="20001"/>
                    </a:ext>
                  </a:extLst>
                </a:gridCol>
              </a:tblGrid>
              <a:tr h="507011">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1</a:t>
                      </a: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Further model fine-tuning to increase accuracy</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07011">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2</a:t>
                      </a: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Further testing of sample replacement method of replay buffer</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07011">
                <a:tc>
                  <a:txBody>
                    <a:bodyPr/>
                    <a:lstStyle/>
                    <a:p>
                      <a:pPr marL="0" lvl="0" indent="0" algn="ctr" rtl="0">
                        <a:spcBef>
                          <a:spcPts val="0"/>
                        </a:spcBef>
                        <a:spcAft>
                          <a:spcPts val="0"/>
                        </a:spcAft>
                        <a:buNone/>
                      </a:pPr>
                      <a:r>
                        <a:rPr lang="en" sz="1300" b="1" dirty="0">
                          <a:solidFill>
                            <a:schemeClr val="dk1"/>
                          </a:solidFill>
                          <a:latin typeface="Epilogue"/>
                          <a:ea typeface="Epilogue"/>
                          <a:cs typeface="Epilogue"/>
                          <a:sym typeface="Epilogue"/>
                        </a:rPr>
                        <a:t>3</a:t>
                      </a:r>
                      <a:endParaRPr sz="1300" b="1" dirty="0">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Improve replay buffer with class-balancing (Increased complexity)</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07011">
                <a:tc>
                  <a:txBody>
                    <a:bodyPr/>
                    <a:lstStyle/>
                    <a:p>
                      <a:pPr marL="0" lvl="0" indent="0" algn="ctr" rtl="0">
                        <a:spcBef>
                          <a:spcPts val="0"/>
                        </a:spcBef>
                        <a:spcAft>
                          <a:spcPts val="0"/>
                        </a:spcAft>
                        <a:buNone/>
                      </a:pPr>
                      <a:r>
                        <a:rPr lang="en" sz="1300" b="1">
                          <a:solidFill>
                            <a:schemeClr val="dk1"/>
                          </a:solidFill>
                          <a:latin typeface="Epilogue"/>
                          <a:ea typeface="Epilogue"/>
                          <a:cs typeface="Epilogue"/>
                          <a:sym typeface="Epilogue"/>
                        </a:rPr>
                        <a:t>4</a:t>
                      </a:r>
                      <a:endParaRPr sz="1300" b="1">
                        <a:solidFill>
                          <a:schemeClr val="dk1"/>
                        </a:solidFill>
                        <a:latin typeface="Epilogue"/>
                        <a:ea typeface="Epilogue"/>
                        <a:cs typeface="Epilogue"/>
                        <a:sym typeface="Epilogue"/>
                      </a:endParaRPr>
                    </a:p>
                  </a:txBody>
                  <a:tcPr marL="9142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200" dirty="0">
                          <a:solidFill>
                            <a:schemeClr val="dk1"/>
                          </a:solidFill>
                          <a:latin typeface="Atkinson Hyperlegible"/>
                          <a:ea typeface="Atkinson Hyperlegible"/>
                          <a:cs typeface="Atkinson Hyperlegible"/>
                          <a:sym typeface="Atkinson Hyperlegible"/>
                        </a:rPr>
                        <a:t>Optimal replay buffer size</a:t>
                      </a:r>
                      <a:endParaRPr sz="1200" dirty="0">
                        <a:solidFill>
                          <a:schemeClr val="dk1"/>
                        </a:solidFill>
                        <a:latin typeface="Atkinson Hyperlegible"/>
                        <a:ea typeface="Atkinson Hyperlegible"/>
                        <a:cs typeface="Atkinson Hyperlegible"/>
                        <a:sym typeface="Atkinson Hyperlegible"/>
                      </a:endParaRPr>
                    </a:p>
                  </a:txBody>
                  <a:tcPr marL="182875" marR="91425" marT="68575" marB="6857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02717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cxnSp>
        <p:nvCxnSpPr>
          <p:cNvPr id="2" name="Google Shape;197;p32">
            <a:extLst>
              <a:ext uri="{FF2B5EF4-FFF2-40B4-BE49-F238E27FC236}">
                <a16:creationId xmlns:a16="http://schemas.microsoft.com/office/drawing/2014/main" id="{A11F7FD8-31A4-9740-C968-80D241C15BE0}"/>
              </a:ext>
            </a:extLst>
          </p:cNvPr>
          <p:cNvCxnSpPr/>
          <p:nvPr/>
        </p:nvCxnSpPr>
        <p:spPr>
          <a:xfrm rot="10800000">
            <a:off x="6553498" y="0"/>
            <a:ext cx="0" cy="5172600"/>
          </a:xfrm>
          <a:prstGeom prst="straightConnector1">
            <a:avLst/>
          </a:prstGeom>
          <a:noFill/>
          <a:ln w="9525" cap="flat" cmpd="sng">
            <a:solidFill>
              <a:schemeClr val="dk1"/>
            </a:solidFill>
            <a:prstDash val="solid"/>
            <a:round/>
            <a:headEnd type="none" w="med" len="med"/>
            <a:tailEnd type="none" w="med" len="med"/>
          </a:ln>
        </p:spPr>
      </p:cxnSp>
      <p:cxnSp>
        <p:nvCxnSpPr>
          <p:cNvPr id="3" name="Google Shape;196;p32">
            <a:extLst>
              <a:ext uri="{FF2B5EF4-FFF2-40B4-BE49-F238E27FC236}">
                <a16:creationId xmlns:a16="http://schemas.microsoft.com/office/drawing/2014/main" id="{93F72551-89CE-5731-832D-16FFFA945C2C}"/>
              </a:ext>
            </a:extLst>
          </p:cNvPr>
          <p:cNvCxnSpPr/>
          <p:nvPr/>
        </p:nvCxnSpPr>
        <p:spPr>
          <a:xfrm>
            <a:off x="-24750" y="864278"/>
            <a:ext cx="9193500" cy="0"/>
          </a:xfrm>
          <a:prstGeom prst="straightConnector1">
            <a:avLst/>
          </a:prstGeom>
          <a:noFill/>
          <a:ln w="9525" cap="flat" cmpd="sng">
            <a:solidFill>
              <a:schemeClr val="dk1"/>
            </a:solidFill>
            <a:prstDash val="solid"/>
            <a:round/>
            <a:headEnd type="none" w="med" len="med"/>
            <a:tailEnd type="none" w="med" len="med"/>
          </a:ln>
        </p:spPr>
      </p:cxnSp>
      <p:sp>
        <p:nvSpPr>
          <p:cNvPr id="4" name="Google Shape;834;p54">
            <a:extLst>
              <a:ext uri="{FF2B5EF4-FFF2-40B4-BE49-F238E27FC236}">
                <a16:creationId xmlns:a16="http://schemas.microsoft.com/office/drawing/2014/main" id="{ADE6FD31-9181-6FD4-A0F1-8213357A2EBA}"/>
              </a:ext>
            </a:extLst>
          </p:cNvPr>
          <p:cNvSpPr txBox="1">
            <a:spLocks/>
          </p:cNvSpPr>
          <p:nvPr/>
        </p:nvSpPr>
        <p:spPr>
          <a:xfrm>
            <a:off x="993350" y="933865"/>
            <a:ext cx="4639354" cy="8583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6700" dirty="0">
                <a:solidFill>
                  <a:schemeClr val="dk1"/>
                </a:solidFill>
                <a:latin typeface="Epilogue"/>
                <a:sym typeface="Epilogue"/>
              </a:rPr>
              <a:t>Thank you</a:t>
            </a:r>
          </a:p>
        </p:txBody>
      </p:sp>
    </p:spTree>
    <p:extLst>
      <p:ext uri="{BB962C8B-B14F-4D97-AF65-F5344CB8AC3E}">
        <p14:creationId xmlns:p14="http://schemas.microsoft.com/office/powerpoint/2010/main" val="3182472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EE265-F578-4BD5-A1E1-06F5DB81B965}"/>
              </a:ext>
            </a:extLst>
          </p:cNvPr>
          <p:cNvSpPr>
            <a:spLocks noGrp="1"/>
          </p:cNvSpPr>
          <p:nvPr>
            <p:ph type="title"/>
          </p:nvPr>
        </p:nvSpPr>
        <p:spPr/>
        <p:txBody>
          <a:bodyPr/>
          <a:lstStyle/>
          <a:p>
            <a:r>
              <a:rPr lang="en-US" dirty="0"/>
              <a:t>Table of Contents</a:t>
            </a:r>
            <a:endParaRPr lang="el-GR" dirty="0"/>
          </a:p>
        </p:txBody>
      </p:sp>
      <p:sp>
        <p:nvSpPr>
          <p:cNvPr id="3" name="Slide Number Placeholder 2">
            <a:extLst>
              <a:ext uri="{FF2B5EF4-FFF2-40B4-BE49-F238E27FC236}">
                <a16:creationId xmlns:a16="http://schemas.microsoft.com/office/drawing/2014/main" id="{6D4E492D-53F8-4168-B836-E6CA5F7AF97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5" name="Google Shape;313;p34">
            <a:extLst>
              <a:ext uri="{FF2B5EF4-FFF2-40B4-BE49-F238E27FC236}">
                <a16:creationId xmlns:a16="http://schemas.microsoft.com/office/drawing/2014/main" id="{53C39660-E842-4248-9820-58A84A0E0F3E}"/>
              </a:ext>
            </a:extLst>
          </p:cNvPr>
          <p:cNvSpPr txBox="1">
            <a:spLocks/>
          </p:cNvSpPr>
          <p:nvPr/>
        </p:nvSpPr>
        <p:spPr>
          <a:xfrm>
            <a:off x="720000" y="1990652"/>
            <a:ext cx="2336400" cy="44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Atkinson Hyperlegible" panose="020B0604020202020204" charset="0"/>
              </a:rPr>
              <a:t>Background</a:t>
            </a:r>
          </a:p>
        </p:txBody>
      </p:sp>
      <p:sp>
        <p:nvSpPr>
          <p:cNvPr id="7" name="Google Shape;316;p34">
            <a:extLst>
              <a:ext uri="{FF2B5EF4-FFF2-40B4-BE49-F238E27FC236}">
                <a16:creationId xmlns:a16="http://schemas.microsoft.com/office/drawing/2014/main" id="{C9A35E07-2548-4EAF-8EA8-2D871C584BBB}"/>
              </a:ext>
            </a:extLst>
          </p:cNvPr>
          <p:cNvSpPr txBox="1">
            <a:spLocks/>
          </p:cNvSpPr>
          <p:nvPr/>
        </p:nvSpPr>
        <p:spPr>
          <a:xfrm rot="1973">
            <a:off x="1365600" y="3102701"/>
            <a:ext cx="1045200" cy="60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3500"/>
            </a:pPr>
            <a:r>
              <a:rPr lang="en" sz="3500" dirty="0">
                <a:solidFill>
                  <a:schemeClr val="dk1"/>
                </a:solidFill>
                <a:latin typeface="Atkinson Hyperlegible" panose="020B0604020202020204" charset="0"/>
                <a:sym typeface="Epilogue"/>
              </a:rPr>
              <a:t>04</a:t>
            </a:r>
          </a:p>
        </p:txBody>
      </p:sp>
      <p:sp>
        <p:nvSpPr>
          <p:cNvPr id="8" name="Google Shape;317;p34">
            <a:extLst>
              <a:ext uri="{FF2B5EF4-FFF2-40B4-BE49-F238E27FC236}">
                <a16:creationId xmlns:a16="http://schemas.microsoft.com/office/drawing/2014/main" id="{31C44B41-A91A-4978-B7DB-104DEC3F2F20}"/>
              </a:ext>
            </a:extLst>
          </p:cNvPr>
          <p:cNvSpPr txBox="1">
            <a:spLocks/>
          </p:cNvSpPr>
          <p:nvPr/>
        </p:nvSpPr>
        <p:spPr>
          <a:xfrm>
            <a:off x="720000" y="3705302"/>
            <a:ext cx="2336400" cy="44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sz="2000" dirty="0">
                <a:latin typeface="Atkinson Hyperlegible" panose="020B0604020202020204" charset="0"/>
              </a:rPr>
              <a:t>Experiments</a:t>
            </a:r>
          </a:p>
        </p:txBody>
      </p:sp>
      <p:sp>
        <p:nvSpPr>
          <p:cNvPr id="10" name="Google Shape;319;p34">
            <a:extLst>
              <a:ext uri="{FF2B5EF4-FFF2-40B4-BE49-F238E27FC236}">
                <a16:creationId xmlns:a16="http://schemas.microsoft.com/office/drawing/2014/main" id="{B6C7892C-3C5C-4872-A0EA-C7CE61EC45EC}"/>
              </a:ext>
            </a:extLst>
          </p:cNvPr>
          <p:cNvSpPr txBox="1">
            <a:spLocks/>
          </p:cNvSpPr>
          <p:nvPr/>
        </p:nvSpPr>
        <p:spPr>
          <a:xfrm rot="1973">
            <a:off x="4049400" y="1447937"/>
            <a:ext cx="1045200" cy="60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buClr>
                <a:schemeClr val="dk1"/>
              </a:buClr>
              <a:buSzPts val="3500"/>
              <a:buFont typeface="Epilogue"/>
              <a:buNone/>
              <a:defRPr sz="3500">
                <a:solidFill>
                  <a:schemeClr val="dk1"/>
                </a:solidFill>
                <a:latin typeface="Atkinson Hyperlegible" panose="020B0604020202020204" charset="0"/>
                <a:ea typeface="Epilogue"/>
                <a:cs typeface="Epilogue"/>
              </a:defRPr>
            </a:lvl1pPr>
            <a:lvl2pPr>
              <a:buClr>
                <a:schemeClr val="dk1"/>
              </a:buClr>
              <a:buSzPts val="3500"/>
              <a:buFont typeface="Epilogue"/>
              <a:buNone/>
              <a:defRPr sz="3500">
                <a:solidFill>
                  <a:schemeClr val="dk1"/>
                </a:solidFill>
                <a:latin typeface="Epilogue"/>
                <a:ea typeface="Epilogue"/>
                <a:cs typeface="Epilogue"/>
              </a:defRPr>
            </a:lvl2pPr>
            <a:lvl3pPr>
              <a:buClr>
                <a:schemeClr val="dk1"/>
              </a:buClr>
              <a:buSzPts val="3500"/>
              <a:buFont typeface="Epilogue"/>
              <a:buNone/>
              <a:defRPr sz="3500">
                <a:solidFill>
                  <a:schemeClr val="dk1"/>
                </a:solidFill>
                <a:latin typeface="Epilogue"/>
                <a:ea typeface="Epilogue"/>
                <a:cs typeface="Epilogue"/>
              </a:defRPr>
            </a:lvl3pPr>
            <a:lvl4pPr>
              <a:buClr>
                <a:schemeClr val="dk1"/>
              </a:buClr>
              <a:buSzPts val="3500"/>
              <a:buFont typeface="Epilogue"/>
              <a:buNone/>
              <a:defRPr sz="3500">
                <a:solidFill>
                  <a:schemeClr val="dk1"/>
                </a:solidFill>
                <a:latin typeface="Epilogue"/>
                <a:ea typeface="Epilogue"/>
                <a:cs typeface="Epilogue"/>
              </a:defRPr>
            </a:lvl4pPr>
            <a:lvl5pPr>
              <a:buClr>
                <a:schemeClr val="dk1"/>
              </a:buClr>
              <a:buSzPts val="3500"/>
              <a:buFont typeface="Epilogue"/>
              <a:buNone/>
              <a:defRPr sz="3500">
                <a:solidFill>
                  <a:schemeClr val="dk1"/>
                </a:solidFill>
                <a:latin typeface="Epilogue"/>
                <a:ea typeface="Epilogue"/>
                <a:cs typeface="Epilogue"/>
              </a:defRPr>
            </a:lvl5pPr>
            <a:lvl6pPr>
              <a:buClr>
                <a:schemeClr val="dk1"/>
              </a:buClr>
              <a:buSzPts val="3500"/>
              <a:buFont typeface="Epilogue"/>
              <a:buNone/>
              <a:defRPr sz="3500">
                <a:solidFill>
                  <a:schemeClr val="dk1"/>
                </a:solidFill>
                <a:latin typeface="Epilogue"/>
                <a:ea typeface="Epilogue"/>
                <a:cs typeface="Epilogue"/>
              </a:defRPr>
            </a:lvl6pPr>
            <a:lvl7pPr>
              <a:buClr>
                <a:schemeClr val="dk1"/>
              </a:buClr>
              <a:buSzPts val="3500"/>
              <a:buFont typeface="Epilogue"/>
              <a:buNone/>
              <a:defRPr sz="3500">
                <a:solidFill>
                  <a:schemeClr val="dk1"/>
                </a:solidFill>
                <a:latin typeface="Epilogue"/>
                <a:ea typeface="Epilogue"/>
                <a:cs typeface="Epilogue"/>
              </a:defRPr>
            </a:lvl7pPr>
            <a:lvl8pPr>
              <a:buClr>
                <a:schemeClr val="dk1"/>
              </a:buClr>
              <a:buSzPts val="3500"/>
              <a:buFont typeface="Epilogue"/>
              <a:buNone/>
              <a:defRPr sz="3500">
                <a:solidFill>
                  <a:schemeClr val="dk1"/>
                </a:solidFill>
                <a:latin typeface="Epilogue"/>
                <a:ea typeface="Epilogue"/>
                <a:cs typeface="Epilogue"/>
              </a:defRPr>
            </a:lvl8pPr>
            <a:lvl9pPr>
              <a:buClr>
                <a:schemeClr val="dk1"/>
              </a:buClr>
              <a:buSzPts val="3500"/>
              <a:buFont typeface="Epilogue"/>
              <a:buNone/>
              <a:defRPr sz="3500">
                <a:solidFill>
                  <a:schemeClr val="dk1"/>
                </a:solidFill>
                <a:latin typeface="Epilogue"/>
                <a:ea typeface="Epilogue"/>
                <a:cs typeface="Epilogue"/>
              </a:defRPr>
            </a:lvl9pPr>
          </a:lstStyle>
          <a:p>
            <a:r>
              <a:rPr lang="en" dirty="0"/>
              <a:t>02</a:t>
            </a:r>
          </a:p>
        </p:txBody>
      </p:sp>
      <p:sp>
        <p:nvSpPr>
          <p:cNvPr id="11" name="Google Shape;320;p34">
            <a:extLst>
              <a:ext uri="{FF2B5EF4-FFF2-40B4-BE49-F238E27FC236}">
                <a16:creationId xmlns:a16="http://schemas.microsoft.com/office/drawing/2014/main" id="{A7D79C05-00D1-4A60-AE26-E9EF8DC0ADB3}"/>
              </a:ext>
            </a:extLst>
          </p:cNvPr>
          <p:cNvSpPr txBox="1">
            <a:spLocks/>
          </p:cNvSpPr>
          <p:nvPr/>
        </p:nvSpPr>
        <p:spPr>
          <a:xfrm>
            <a:off x="3403800" y="1990652"/>
            <a:ext cx="2336400" cy="44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Atkinson Hyperlegible" panose="020B0604020202020204" charset="0"/>
              </a:rPr>
              <a:t>Previous Work</a:t>
            </a:r>
          </a:p>
        </p:txBody>
      </p:sp>
      <p:sp>
        <p:nvSpPr>
          <p:cNvPr id="13" name="Google Shape;322;p34">
            <a:extLst>
              <a:ext uri="{FF2B5EF4-FFF2-40B4-BE49-F238E27FC236}">
                <a16:creationId xmlns:a16="http://schemas.microsoft.com/office/drawing/2014/main" id="{54F03442-9C99-4286-B67F-F43F971C463E}"/>
              </a:ext>
            </a:extLst>
          </p:cNvPr>
          <p:cNvSpPr txBox="1">
            <a:spLocks/>
          </p:cNvSpPr>
          <p:nvPr/>
        </p:nvSpPr>
        <p:spPr>
          <a:xfrm rot="1973">
            <a:off x="4049400" y="3102701"/>
            <a:ext cx="1045200" cy="60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3500"/>
            </a:pPr>
            <a:r>
              <a:rPr lang="en" sz="3500" dirty="0">
                <a:solidFill>
                  <a:schemeClr val="dk1"/>
                </a:solidFill>
                <a:latin typeface="Atkinson Hyperlegible" panose="020B0604020202020204" charset="0"/>
                <a:sym typeface="Epilogue"/>
              </a:rPr>
              <a:t>05</a:t>
            </a:r>
          </a:p>
        </p:txBody>
      </p:sp>
      <p:sp>
        <p:nvSpPr>
          <p:cNvPr id="14" name="Google Shape;323;p34">
            <a:extLst>
              <a:ext uri="{FF2B5EF4-FFF2-40B4-BE49-F238E27FC236}">
                <a16:creationId xmlns:a16="http://schemas.microsoft.com/office/drawing/2014/main" id="{959EE240-1594-4FE7-BBEC-F0DC26C18934}"/>
              </a:ext>
            </a:extLst>
          </p:cNvPr>
          <p:cNvSpPr txBox="1">
            <a:spLocks/>
          </p:cNvSpPr>
          <p:nvPr/>
        </p:nvSpPr>
        <p:spPr>
          <a:xfrm>
            <a:off x="3403800" y="3705302"/>
            <a:ext cx="2336400" cy="44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Atkinson Hyperlegible" panose="020B0604020202020204" charset="0"/>
              </a:rPr>
              <a:t>Conclusion</a:t>
            </a:r>
          </a:p>
        </p:txBody>
      </p:sp>
      <p:sp>
        <p:nvSpPr>
          <p:cNvPr id="16" name="Google Shape;325;p34">
            <a:extLst>
              <a:ext uri="{FF2B5EF4-FFF2-40B4-BE49-F238E27FC236}">
                <a16:creationId xmlns:a16="http://schemas.microsoft.com/office/drawing/2014/main" id="{2BA25E79-689A-4108-89D6-ECD4C2488EC9}"/>
              </a:ext>
            </a:extLst>
          </p:cNvPr>
          <p:cNvSpPr txBox="1">
            <a:spLocks/>
          </p:cNvSpPr>
          <p:nvPr/>
        </p:nvSpPr>
        <p:spPr>
          <a:xfrm rot="1973">
            <a:off x="6733200" y="1388251"/>
            <a:ext cx="1045200" cy="60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3500"/>
            </a:pPr>
            <a:r>
              <a:rPr lang="en" sz="3500" dirty="0">
                <a:solidFill>
                  <a:schemeClr val="dk1"/>
                </a:solidFill>
                <a:latin typeface="Atkinson Hyperlegible" panose="020B0604020202020204" charset="0"/>
                <a:sym typeface="Epilogue"/>
              </a:rPr>
              <a:t>03</a:t>
            </a:r>
          </a:p>
        </p:txBody>
      </p:sp>
      <p:sp>
        <p:nvSpPr>
          <p:cNvPr id="17" name="Google Shape;326;p34">
            <a:extLst>
              <a:ext uri="{FF2B5EF4-FFF2-40B4-BE49-F238E27FC236}">
                <a16:creationId xmlns:a16="http://schemas.microsoft.com/office/drawing/2014/main" id="{3BFA6D69-B004-4DDD-B634-B38AA61BD570}"/>
              </a:ext>
            </a:extLst>
          </p:cNvPr>
          <p:cNvSpPr txBox="1">
            <a:spLocks/>
          </p:cNvSpPr>
          <p:nvPr/>
        </p:nvSpPr>
        <p:spPr>
          <a:xfrm>
            <a:off x="6087600" y="2197916"/>
            <a:ext cx="2336400" cy="44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Atkinson Hyperlegible" panose="020B0604020202020204" charset="0"/>
              </a:rPr>
              <a:t>Application Implementation</a:t>
            </a:r>
          </a:p>
        </p:txBody>
      </p:sp>
      <p:sp>
        <p:nvSpPr>
          <p:cNvPr id="19" name="Google Shape;328;p34">
            <a:extLst>
              <a:ext uri="{FF2B5EF4-FFF2-40B4-BE49-F238E27FC236}">
                <a16:creationId xmlns:a16="http://schemas.microsoft.com/office/drawing/2014/main" id="{8414F482-6DC0-4156-A0D0-52D18ED2A82A}"/>
              </a:ext>
            </a:extLst>
          </p:cNvPr>
          <p:cNvSpPr txBox="1">
            <a:spLocks/>
          </p:cNvSpPr>
          <p:nvPr/>
        </p:nvSpPr>
        <p:spPr>
          <a:xfrm rot="1973">
            <a:off x="6733200" y="3102701"/>
            <a:ext cx="1045200" cy="602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3500" dirty="0">
                <a:solidFill>
                  <a:schemeClr val="dk1"/>
                </a:solidFill>
                <a:latin typeface="Atkinson Hyperlegible" panose="020B0604020202020204" charset="0"/>
              </a:rPr>
              <a:t>06</a:t>
            </a:r>
          </a:p>
        </p:txBody>
      </p:sp>
      <p:sp>
        <p:nvSpPr>
          <p:cNvPr id="20" name="Google Shape;329;p34">
            <a:extLst>
              <a:ext uri="{FF2B5EF4-FFF2-40B4-BE49-F238E27FC236}">
                <a16:creationId xmlns:a16="http://schemas.microsoft.com/office/drawing/2014/main" id="{AB204D98-9867-4E21-8EA4-12F104BE05FA}"/>
              </a:ext>
            </a:extLst>
          </p:cNvPr>
          <p:cNvSpPr txBox="1">
            <a:spLocks/>
          </p:cNvSpPr>
          <p:nvPr/>
        </p:nvSpPr>
        <p:spPr>
          <a:xfrm>
            <a:off x="6087600" y="3705302"/>
            <a:ext cx="2336400" cy="447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latin typeface="Atkinson Hyperlegible" panose="020B0604020202020204" charset="0"/>
              </a:rPr>
              <a:t>Future Work</a:t>
            </a:r>
          </a:p>
        </p:txBody>
      </p:sp>
      <p:sp>
        <p:nvSpPr>
          <p:cNvPr id="22" name="Google Shape;319;p34">
            <a:extLst>
              <a:ext uri="{FF2B5EF4-FFF2-40B4-BE49-F238E27FC236}">
                <a16:creationId xmlns:a16="http://schemas.microsoft.com/office/drawing/2014/main" id="{0D617A92-6EB6-45C3-936A-3EF2DC3844AD}"/>
              </a:ext>
            </a:extLst>
          </p:cNvPr>
          <p:cNvSpPr txBox="1">
            <a:spLocks/>
          </p:cNvSpPr>
          <p:nvPr/>
        </p:nvSpPr>
        <p:spPr>
          <a:xfrm rot="1973">
            <a:off x="1339242" y="1382403"/>
            <a:ext cx="1045200" cy="602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RPr/>
            </a:defPPr>
            <a:lvl1pPr algn="ctr">
              <a:buClr>
                <a:schemeClr val="dk1"/>
              </a:buClr>
              <a:buSzPts val="3500"/>
              <a:buFont typeface="Epilogue"/>
              <a:buNone/>
              <a:defRPr sz="3500">
                <a:solidFill>
                  <a:schemeClr val="dk1"/>
                </a:solidFill>
                <a:latin typeface="Atkinson Hyperlegible" panose="020B0604020202020204" charset="0"/>
                <a:ea typeface="Epilogue"/>
                <a:cs typeface="Epilogue"/>
              </a:defRPr>
            </a:lvl1pPr>
            <a:lvl2pPr>
              <a:buClr>
                <a:schemeClr val="dk1"/>
              </a:buClr>
              <a:buSzPts val="3500"/>
              <a:buFont typeface="Epilogue"/>
              <a:buNone/>
              <a:defRPr sz="3500">
                <a:solidFill>
                  <a:schemeClr val="dk1"/>
                </a:solidFill>
                <a:latin typeface="Epilogue"/>
                <a:ea typeface="Epilogue"/>
                <a:cs typeface="Epilogue"/>
              </a:defRPr>
            </a:lvl2pPr>
            <a:lvl3pPr>
              <a:buClr>
                <a:schemeClr val="dk1"/>
              </a:buClr>
              <a:buSzPts val="3500"/>
              <a:buFont typeface="Epilogue"/>
              <a:buNone/>
              <a:defRPr sz="3500">
                <a:solidFill>
                  <a:schemeClr val="dk1"/>
                </a:solidFill>
                <a:latin typeface="Epilogue"/>
                <a:ea typeface="Epilogue"/>
                <a:cs typeface="Epilogue"/>
              </a:defRPr>
            </a:lvl3pPr>
            <a:lvl4pPr>
              <a:buClr>
                <a:schemeClr val="dk1"/>
              </a:buClr>
              <a:buSzPts val="3500"/>
              <a:buFont typeface="Epilogue"/>
              <a:buNone/>
              <a:defRPr sz="3500">
                <a:solidFill>
                  <a:schemeClr val="dk1"/>
                </a:solidFill>
                <a:latin typeface="Epilogue"/>
                <a:ea typeface="Epilogue"/>
                <a:cs typeface="Epilogue"/>
              </a:defRPr>
            </a:lvl4pPr>
            <a:lvl5pPr>
              <a:buClr>
                <a:schemeClr val="dk1"/>
              </a:buClr>
              <a:buSzPts val="3500"/>
              <a:buFont typeface="Epilogue"/>
              <a:buNone/>
              <a:defRPr sz="3500">
                <a:solidFill>
                  <a:schemeClr val="dk1"/>
                </a:solidFill>
                <a:latin typeface="Epilogue"/>
                <a:ea typeface="Epilogue"/>
                <a:cs typeface="Epilogue"/>
              </a:defRPr>
            </a:lvl5pPr>
            <a:lvl6pPr>
              <a:buClr>
                <a:schemeClr val="dk1"/>
              </a:buClr>
              <a:buSzPts val="3500"/>
              <a:buFont typeface="Epilogue"/>
              <a:buNone/>
              <a:defRPr sz="3500">
                <a:solidFill>
                  <a:schemeClr val="dk1"/>
                </a:solidFill>
                <a:latin typeface="Epilogue"/>
                <a:ea typeface="Epilogue"/>
                <a:cs typeface="Epilogue"/>
              </a:defRPr>
            </a:lvl6pPr>
            <a:lvl7pPr>
              <a:buClr>
                <a:schemeClr val="dk1"/>
              </a:buClr>
              <a:buSzPts val="3500"/>
              <a:buFont typeface="Epilogue"/>
              <a:buNone/>
              <a:defRPr sz="3500">
                <a:solidFill>
                  <a:schemeClr val="dk1"/>
                </a:solidFill>
                <a:latin typeface="Epilogue"/>
                <a:ea typeface="Epilogue"/>
                <a:cs typeface="Epilogue"/>
              </a:defRPr>
            </a:lvl7pPr>
            <a:lvl8pPr>
              <a:buClr>
                <a:schemeClr val="dk1"/>
              </a:buClr>
              <a:buSzPts val="3500"/>
              <a:buFont typeface="Epilogue"/>
              <a:buNone/>
              <a:defRPr sz="3500">
                <a:solidFill>
                  <a:schemeClr val="dk1"/>
                </a:solidFill>
                <a:latin typeface="Epilogue"/>
                <a:ea typeface="Epilogue"/>
                <a:cs typeface="Epilogue"/>
              </a:defRPr>
            </a:lvl8pPr>
            <a:lvl9pPr>
              <a:buClr>
                <a:schemeClr val="dk1"/>
              </a:buClr>
              <a:buSzPts val="3500"/>
              <a:buFont typeface="Epilogue"/>
              <a:buNone/>
              <a:defRPr sz="3500">
                <a:solidFill>
                  <a:schemeClr val="dk1"/>
                </a:solidFill>
                <a:latin typeface="Epilogue"/>
                <a:ea typeface="Epilogue"/>
                <a:cs typeface="Epilogue"/>
              </a:defRPr>
            </a:lvl9pPr>
          </a:lstStyle>
          <a:p>
            <a:r>
              <a:rPr lang="en" dirty="0"/>
              <a:t>01</a:t>
            </a:r>
          </a:p>
        </p:txBody>
      </p:sp>
    </p:spTree>
    <p:extLst>
      <p:ext uri="{BB962C8B-B14F-4D97-AF65-F5344CB8AC3E}">
        <p14:creationId xmlns:p14="http://schemas.microsoft.com/office/powerpoint/2010/main" val="3185055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1303199" y="1991918"/>
            <a:ext cx="6854700" cy="699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Background</a:t>
            </a:r>
            <a:endParaRPr dirty="0"/>
          </a:p>
        </p:txBody>
      </p:sp>
      <p:cxnSp>
        <p:nvCxnSpPr>
          <p:cNvPr id="196" name="Google Shape;196;p32"/>
          <p:cNvCxnSpPr/>
          <p:nvPr/>
        </p:nvCxnSpPr>
        <p:spPr>
          <a:xfrm>
            <a:off x="-17825" y="1534838"/>
            <a:ext cx="91935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2"/>
          <p:cNvCxnSpPr/>
          <p:nvPr/>
        </p:nvCxnSpPr>
        <p:spPr>
          <a:xfrm rot="10800000">
            <a:off x="8713341" y="-15731"/>
            <a:ext cx="0" cy="51726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684330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TensorFlow &amp; TensorFlow-Lite</a:t>
            </a:r>
            <a:endParaRPr b="1"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676" name="Google Shape;676;p46"/>
          <p:cNvSpPr txBox="1"/>
          <p:nvPr/>
        </p:nvSpPr>
        <p:spPr>
          <a:xfrm>
            <a:off x="4926951" y="1959027"/>
            <a:ext cx="3181500" cy="465000"/>
          </a:xfrm>
          <a:prstGeom prst="rect">
            <a:avLst/>
          </a:prstGeom>
          <a:noFill/>
          <a:ln>
            <a:noFill/>
          </a:ln>
        </p:spPr>
        <p:txBody>
          <a:bodyPr spcFirstLastPara="1" wrap="square" lIns="91425" tIns="54850"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Atkinson Hyperlegible"/>
                <a:ea typeface="Atkinson Hyperlegible"/>
                <a:cs typeface="Atkinson Hyperlegible"/>
                <a:sym typeface="Atkinson Hyperlegible"/>
              </a:rPr>
              <a:t>Lightweight TensorFlow version for mobile and edge devices</a:t>
            </a:r>
            <a:endParaRPr dirty="0">
              <a:solidFill>
                <a:schemeClr val="dk1"/>
              </a:solidFill>
              <a:latin typeface="Atkinson Hyperlegible"/>
              <a:ea typeface="Atkinson Hyperlegible"/>
              <a:cs typeface="Atkinson Hyperlegible"/>
              <a:sym typeface="Atkinson Hyperlegible"/>
            </a:endParaRPr>
          </a:p>
        </p:txBody>
      </p:sp>
      <p:sp>
        <p:nvSpPr>
          <p:cNvPr id="677" name="Google Shape;677;p46"/>
          <p:cNvSpPr txBox="1"/>
          <p:nvPr/>
        </p:nvSpPr>
        <p:spPr>
          <a:xfrm>
            <a:off x="4926946" y="1839758"/>
            <a:ext cx="2461406" cy="198790"/>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TensorFlow-Lite</a:t>
            </a:r>
            <a:endParaRPr sz="1700" b="1" dirty="0">
              <a:solidFill>
                <a:schemeClr val="dk1"/>
              </a:solidFill>
              <a:latin typeface="Epilogue"/>
              <a:ea typeface="Epilogue"/>
              <a:cs typeface="Epilogue"/>
              <a:sym typeface="Epilogue"/>
            </a:endParaRPr>
          </a:p>
        </p:txBody>
      </p:sp>
      <p:sp>
        <p:nvSpPr>
          <p:cNvPr id="678" name="Google Shape;678;p46"/>
          <p:cNvSpPr txBox="1"/>
          <p:nvPr/>
        </p:nvSpPr>
        <p:spPr>
          <a:xfrm>
            <a:off x="1139288" y="1959466"/>
            <a:ext cx="3181200" cy="465000"/>
          </a:xfrm>
          <a:prstGeom prst="rect">
            <a:avLst/>
          </a:prstGeom>
          <a:noFill/>
          <a:ln>
            <a:noFill/>
          </a:ln>
        </p:spPr>
        <p:txBody>
          <a:bodyPr spcFirstLastPara="1" wrap="square" lIns="91425" tIns="54850" rIns="91425" bIns="91425" anchor="t" anchorCtr="0">
            <a:noAutofit/>
          </a:bodyPr>
          <a:lstStyle/>
          <a:p>
            <a:pPr marL="0" lvl="0" indent="0" algn="l" rtl="0">
              <a:lnSpc>
                <a:spcPct val="115000"/>
              </a:lnSpc>
              <a:spcBef>
                <a:spcPts val="0"/>
              </a:spcBef>
              <a:spcAft>
                <a:spcPts val="0"/>
              </a:spcAft>
              <a:buNone/>
            </a:pPr>
            <a:r>
              <a:rPr lang="en" dirty="0">
                <a:solidFill>
                  <a:schemeClr val="dk1"/>
                </a:solidFill>
                <a:latin typeface="Atkinson Hyperlegible"/>
                <a:ea typeface="Atkinson Hyperlegible"/>
                <a:cs typeface="Atkinson Hyperlegible"/>
                <a:sym typeface="Atkinson Hyperlegible"/>
              </a:rPr>
              <a:t>Open-source ML/AI library developed by Google</a:t>
            </a:r>
            <a:endParaRPr dirty="0">
              <a:solidFill>
                <a:schemeClr val="dk1"/>
              </a:solidFill>
              <a:latin typeface="Atkinson Hyperlegible"/>
              <a:ea typeface="Atkinson Hyperlegible"/>
              <a:cs typeface="Atkinson Hyperlegible"/>
              <a:sym typeface="Atkinson Hyperlegible"/>
            </a:endParaRPr>
          </a:p>
        </p:txBody>
      </p:sp>
      <p:sp>
        <p:nvSpPr>
          <p:cNvPr id="679" name="Google Shape;679;p46"/>
          <p:cNvSpPr txBox="1"/>
          <p:nvPr/>
        </p:nvSpPr>
        <p:spPr>
          <a:xfrm>
            <a:off x="1139125" y="1836048"/>
            <a:ext cx="1704300" cy="202500"/>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TensorFlow</a:t>
            </a:r>
            <a:endParaRPr sz="1700" b="1" dirty="0">
              <a:solidFill>
                <a:schemeClr val="dk1"/>
              </a:solidFill>
              <a:latin typeface="Epilogue"/>
              <a:ea typeface="Epilogue"/>
              <a:cs typeface="Epilogue"/>
              <a:sym typeface="Epilogue"/>
            </a:endParaRPr>
          </a:p>
        </p:txBody>
      </p:sp>
      <p:sp>
        <p:nvSpPr>
          <p:cNvPr id="686" name="Google Shape;686;p46"/>
          <p:cNvSpPr/>
          <p:nvPr/>
        </p:nvSpPr>
        <p:spPr>
          <a:xfrm>
            <a:off x="784179" y="1744849"/>
            <a:ext cx="270000" cy="274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4572000" y="1744849"/>
            <a:ext cx="270000" cy="274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F32B9EA3-D0D1-363F-F686-CA3F54F42580}"/>
              </a:ext>
            </a:extLst>
          </p:cNvPr>
          <p:cNvPicPr>
            <a:picLocks noChangeAspect="1"/>
          </p:cNvPicPr>
          <p:nvPr/>
        </p:nvPicPr>
        <p:blipFill>
          <a:blip r:embed="rId3"/>
          <a:stretch>
            <a:fillRect/>
          </a:stretch>
        </p:blipFill>
        <p:spPr>
          <a:xfrm>
            <a:off x="266262" y="3135882"/>
            <a:ext cx="8108451" cy="1213920"/>
          </a:xfrm>
          <a:prstGeom prst="rect">
            <a:avLst/>
          </a:prstGeom>
        </p:spPr>
      </p:pic>
      <p:sp>
        <p:nvSpPr>
          <p:cNvPr id="2" name="Google Shape;679;p46">
            <a:extLst>
              <a:ext uri="{FF2B5EF4-FFF2-40B4-BE49-F238E27FC236}">
                <a16:creationId xmlns:a16="http://schemas.microsoft.com/office/drawing/2014/main" id="{A371B833-43FC-4538-39EB-F0DD5D4438F3}"/>
              </a:ext>
            </a:extLst>
          </p:cNvPr>
          <p:cNvSpPr txBox="1"/>
          <p:nvPr/>
        </p:nvSpPr>
        <p:spPr>
          <a:xfrm>
            <a:off x="3073591" y="4309180"/>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https://www.tensorflow.org/lite</a:t>
            </a:r>
            <a:endParaRPr sz="6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101060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MobileNetV2</a:t>
            </a:r>
            <a:endParaRPr b="1" dirty="0"/>
          </a:p>
        </p:txBody>
      </p:sp>
      <p:sp>
        <p:nvSpPr>
          <p:cNvPr id="205" name="Google Shape;205;p33"/>
          <p:cNvSpPr txBox="1"/>
          <p:nvPr/>
        </p:nvSpPr>
        <p:spPr>
          <a:xfrm>
            <a:off x="782300" y="1501068"/>
            <a:ext cx="24432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Convolutional Neural Network Architecture</a:t>
            </a:r>
            <a:endParaRPr sz="1700" b="1" dirty="0">
              <a:solidFill>
                <a:schemeClr val="dk1"/>
              </a:solidFill>
              <a:latin typeface="Epilogue"/>
              <a:ea typeface="Epilogue"/>
              <a:cs typeface="Epilogue"/>
              <a:sym typeface="Epilogue"/>
            </a:endParaRPr>
          </a:p>
        </p:txBody>
      </p:sp>
      <p:sp>
        <p:nvSpPr>
          <p:cNvPr id="209" name="Google Shape;209;p33"/>
          <p:cNvSpPr txBox="1"/>
          <p:nvPr/>
        </p:nvSpPr>
        <p:spPr>
          <a:xfrm>
            <a:off x="3409925" y="1501068"/>
            <a:ext cx="24432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Optimized to perform well on mobile devices</a:t>
            </a:r>
            <a:endParaRPr sz="1700" b="1" dirty="0">
              <a:solidFill>
                <a:schemeClr val="dk1"/>
              </a:solidFill>
              <a:latin typeface="Epilogue"/>
              <a:ea typeface="Epilogue"/>
              <a:cs typeface="Epilogue"/>
              <a:sym typeface="Epilogue"/>
            </a:endParaRPr>
          </a:p>
        </p:txBody>
      </p:sp>
      <p:sp>
        <p:nvSpPr>
          <p:cNvPr id="215" name="Google Shape;215;p33"/>
          <p:cNvSpPr txBox="1"/>
          <p:nvPr/>
        </p:nvSpPr>
        <p:spPr>
          <a:xfrm>
            <a:off x="6037550" y="1501068"/>
            <a:ext cx="2443200" cy="47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chemeClr val="dk1"/>
                </a:solidFill>
                <a:latin typeface="Epilogue"/>
                <a:ea typeface="Epilogue"/>
                <a:cs typeface="Epilogue"/>
                <a:sym typeface="Epilogue"/>
              </a:rPr>
              <a:t>Object Detection, Image Classification etc.</a:t>
            </a:r>
            <a:endParaRPr sz="1700" b="1" dirty="0">
              <a:solidFill>
                <a:schemeClr val="dk1"/>
              </a:solidFill>
              <a:latin typeface="Epilogue"/>
              <a:ea typeface="Epilogue"/>
              <a:cs typeface="Epilogue"/>
              <a:sym typeface="Epilogue"/>
            </a:endParaRPr>
          </a:p>
        </p:txBody>
      </p:sp>
      <p:sp>
        <p:nvSpPr>
          <p:cNvPr id="235" name="Google Shape;235;p33"/>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CBFF74DB-DF79-F1C3-EC71-DE8FA1D97CEF}"/>
              </a:ext>
            </a:extLst>
          </p:cNvPr>
          <p:cNvPicPr>
            <a:picLocks noChangeAspect="1"/>
          </p:cNvPicPr>
          <p:nvPr/>
        </p:nvPicPr>
        <p:blipFill>
          <a:blip r:embed="rId3"/>
          <a:stretch>
            <a:fillRect/>
          </a:stretch>
        </p:blipFill>
        <p:spPr>
          <a:xfrm>
            <a:off x="1102020" y="2272928"/>
            <a:ext cx="7080409" cy="2434406"/>
          </a:xfrm>
          <a:prstGeom prst="rect">
            <a:avLst/>
          </a:prstGeom>
        </p:spPr>
      </p:pic>
      <p:sp>
        <p:nvSpPr>
          <p:cNvPr id="2" name="Google Shape;679;p46">
            <a:extLst>
              <a:ext uri="{FF2B5EF4-FFF2-40B4-BE49-F238E27FC236}">
                <a16:creationId xmlns:a16="http://schemas.microsoft.com/office/drawing/2014/main" id="{E7F344AD-7ACC-E16F-661C-7BA80FC84D80}"/>
              </a:ext>
            </a:extLst>
          </p:cNvPr>
          <p:cNvSpPr txBox="1"/>
          <p:nvPr/>
        </p:nvSpPr>
        <p:spPr>
          <a:xfrm>
            <a:off x="1418378" y="4637156"/>
            <a:ext cx="64476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https://medium.com/@RaghavPrabhu/understanding-of-convolutional-neural-network-cnn-deep-learning-99760835f148</a:t>
            </a:r>
            <a:endParaRPr sz="6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114279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4" name="Google Shape;674;p46"/>
          <p:cNvSpPr txBox="1">
            <a:spLocks noGrp="1"/>
          </p:cNvSpPr>
          <p:nvPr>
            <p:ph type="title"/>
          </p:nvPr>
        </p:nvSpPr>
        <p:spPr>
          <a:xfrm>
            <a:off x="676375" y="506344"/>
            <a:ext cx="7931700" cy="4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MobileNetV2 - ImageNet</a:t>
            </a:r>
            <a:endParaRPr b="1" dirty="0"/>
          </a:p>
        </p:txBody>
      </p:sp>
      <p:sp>
        <p:nvSpPr>
          <p:cNvPr id="675" name="Google Shape;675;p46"/>
          <p:cNvSpPr txBox="1">
            <a:spLocks noGrp="1"/>
          </p:cNvSpPr>
          <p:nvPr>
            <p:ph type="sldNum" idx="12"/>
          </p:nvPr>
        </p:nvSpPr>
        <p:spPr>
          <a:xfrm>
            <a:off x="7566184" y="4717338"/>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pic>
        <p:nvPicPr>
          <p:cNvPr id="7" name="Picture 6">
            <a:extLst>
              <a:ext uri="{FF2B5EF4-FFF2-40B4-BE49-F238E27FC236}">
                <a16:creationId xmlns:a16="http://schemas.microsoft.com/office/drawing/2014/main" id="{7F3A3B60-C658-6224-0706-B82290702E72}"/>
              </a:ext>
            </a:extLst>
          </p:cNvPr>
          <p:cNvPicPr>
            <a:picLocks noChangeAspect="1"/>
          </p:cNvPicPr>
          <p:nvPr/>
        </p:nvPicPr>
        <p:blipFill>
          <a:blip r:embed="rId3"/>
          <a:stretch>
            <a:fillRect/>
          </a:stretch>
        </p:blipFill>
        <p:spPr>
          <a:xfrm>
            <a:off x="4642225" y="1301588"/>
            <a:ext cx="3793318" cy="3093209"/>
          </a:xfrm>
          <a:prstGeom prst="rect">
            <a:avLst/>
          </a:prstGeom>
        </p:spPr>
      </p:pic>
      <p:sp>
        <p:nvSpPr>
          <p:cNvPr id="8" name="Google Shape;677;p46">
            <a:extLst>
              <a:ext uri="{FF2B5EF4-FFF2-40B4-BE49-F238E27FC236}">
                <a16:creationId xmlns:a16="http://schemas.microsoft.com/office/drawing/2014/main" id="{5F1C3C41-C399-D870-A0AE-7522833846A1}"/>
              </a:ext>
            </a:extLst>
          </p:cNvPr>
          <p:cNvSpPr txBox="1"/>
          <p:nvPr/>
        </p:nvSpPr>
        <p:spPr>
          <a:xfrm>
            <a:off x="1139124" y="2748893"/>
            <a:ext cx="4127820" cy="198600"/>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1000 object classes</a:t>
            </a:r>
            <a:endParaRPr sz="1700" b="1" dirty="0">
              <a:solidFill>
                <a:schemeClr val="dk1"/>
              </a:solidFill>
              <a:latin typeface="Epilogue"/>
              <a:ea typeface="Epilogue"/>
              <a:cs typeface="Epilogue"/>
              <a:sym typeface="Epilogue"/>
            </a:endParaRPr>
          </a:p>
        </p:txBody>
      </p:sp>
      <p:sp>
        <p:nvSpPr>
          <p:cNvPr id="9" name="Google Shape;679;p46">
            <a:extLst>
              <a:ext uri="{FF2B5EF4-FFF2-40B4-BE49-F238E27FC236}">
                <a16:creationId xmlns:a16="http://schemas.microsoft.com/office/drawing/2014/main" id="{69D59AC5-AA76-98FC-4B9D-9577158E2D8C}"/>
              </a:ext>
            </a:extLst>
          </p:cNvPr>
          <p:cNvSpPr txBox="1"/>
          <p:nvPr/>
        </p:nvSpPr>
        <p:spPr>
          <a:xfrm>
            <a:off x="1139424" y="1819119"/>
            <a:ext cx="5675904" cy="198601"/>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GB" sz="1700" b="1" dirty="0">
                <a:solidFill>
                  <a:schemeClr val="dk1"/>
                </a:solidFill>
                <a:latin typeface="Epilogue"/>
                <a:ea typeface="Epilogue"/>
                <a:cs typeface="Epilogue"/>
                <a:sym typeface="Epilogue"/>
              </a:rPr>
              <a:t>Pre-trained on ImageNet </a:t>
            </a:r>
          </a:p>
        </p:txBody>
      </p:sp>
      <p:sp>
        <p:nvSpPr>
          <p:cNvPr id="10" name="Google Shape;681;p46">
            <a:extLst>
              <a:ext uri="{FF2B5EF4-FFF2-40B4-BE49-F238E27FC236}">
                <a16:creationId xmlns:a16="http://schemas.microsoft.com/office/drawing/2014/main" id="{C629634E-EF37-44C0-6B86-278285EA2F6E}"/>
              </a:ext>
            </a:extLst>
          </p:cNvPr>
          <p:cNvSpPr txBox="1"/>
          <p:nvPr/>
        </p:nvSpPr>
        <p:spPr>
          <a:xfrm>
            <a:off x="1139124" y="3584991"/>
            <a:ext cx="5993196" cy="252327"/>
          </a:xfrm>
          <a:prstGeom prst="rect">
            <a:avLst/>
          </a:prstGeom>
          <a:noFill/>
          <a:ln>
            <a:noFill/>
          </a:ln>
        </p:spPr>
        <p:txBody>
          <a:bodyPr spcFirstLastPara="1" wrap="square" lIns="91425" tIns="91425" rIns="91425" bIns="0" anchor="b" anchorCtr="0">
            <a:noAutofit/>
          </a:bodyPr>
          <a:lstStyle/>
          <a:p>
            <a:pPr marL="0" lvl="0" indent="0" algn="l" rtl="0">
              <a:lnSpc>
                <a:spcPct val="115000"/>
              </a:lnSpc>
              <a:spcBef>
                <a:spcPts val="0"/>
              </a:spcBef>
              <a:spcAft>
                <a:spcPts val="0"/>
              </a:spcAft>
              <a:buNone/>
            </a:pPr>
            <a:r>
              <a:rPr lang="en" sz="1700" b="1" dirty="0">
                <a:solidFill>
                  <a:schemeClr val="dk1"/>
                </a:solidFill>
                <a:latin typeface="Epilogue"/>
                <a:ea typeface="Epilogue"/>
                <a:cs typeface="Epilogue"/>
                <a:sym typeface="Epilogue"/>
              </a:rPr>
              <a:t>1.2M train &amp; 100k test Images</a:t>
            </a:r>
            <a:endParaRPr sz="1700" b="1" dirty="0">
              <a:solidFill>
                <a:schemeClr val="dk1"/>
              </a:solidFill>
              <a:latin typeface="Epilogue"/>
              <a:ea typeface="Epilogue"/>
              <a:cs typeface="Epilogue"/>
              <a:sym typeface="Epilogue"/>
            </a:endParaRPr>
          </a:p>
        </p:txBody>
      </p:sp>
      <p:sp>
        <p:nvSpPr>
          <p:cNvPr id="11" name="Google Shape;686;p46">
            <a:extLst>
              <a:ext uri="{FF2B5EF4-FFF2-40B4-BE49-F238E27FC236}">
                <a16:creationId xmlns:a16="http://schemas.microsoft.com/office/drawing/2014/main" id="{42246641-2074-DE56-42AD-971803F244D6}"/>
              </a:ext>
            </a:extLst>
          </p:cNvPr>
          <p:cNvSpPr/>
          <p:nvPr/>
        </p:nvSpPr>
        <p:spPr>
          <a:xfrm>
            <a:off x="784179" y="1744849"/>
            <a:ext cx="270000" cy="2742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87;p46">
            <a:extLst>
              <a:ext uri="{FF2B5EF4-FFF2-40B4-BE49-F238E27FC236}">
                <a16:creationId xmlns:a16="http://schemas.microsoft.com/office/drawing/2014/main" id="{B26E630C-C72B-CA6A-5D02-FEC4C0084981}"/>
              </a:ext>
            </a:extLst>
          </p:cNvPr>
          <p:cNvSpPr/>
          <p:nvPr/>
        </p:nvSpPr>
        <p:spPr>
          <a:xfrm>
            <a:off x="784179" y="2653984"/>
            <a:ext cx="270000" cy="2742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88;p46">
            <a:extLst>
              <a:ext uri="{FF2B5EF4-FFF2-40B4-BE49-F238E27FC236}">
                <a16:creationId xmlns:a16="http://schemas.microsoft.com/office/drawing/2014/main" id="{CFF542C0-FB0F-0380-D22E-D901D7A77921}"/>
              </a:ext>
            </a:extLst>
          </p:cNvPr>
          <p:cNvSpPr/>
          <p:nvPr/>
        </p:nvSpPr>
        <p:spPr>
          <a:xfrm>
            <a:off x="784179" y="3563118"/>
            <a:ext cx="270000" cy="274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679;p46">
            <a:extLst>
              <a:ext uri="{FF2B5EF4-FFF2-40B4-BE49-F238E27FC236}">
                <a16:creationId xmlns:a16="http://schemas.microsoft.com/office/drawing/2014/main" id="{57F34EFA-355E-949D-30D8-71EE22CF91C9}"/>
              </a:ext>
            </a:extLst>
          </p:cNvPr>
          <p:cNvSpPr txBox="1"/>
          <p:nvPr/>
        </p:nvSpPr>
        <p:spPr>
          <a:xfrm>
            <a:off x="5568432" y="4355019"/>
            <a:ext cx="2493792" cy="201048"/>
          </a:xfrm>
          <a:prstGeom prst="rect">
            <a:avLst/>
          </a:prstGeom>
          <a:noFill/>
          <a:ln>
            <a:noFill/>
          </a:ln>
        </p:spPr>
        <p:txBody>
          <a:bodyPr spcFirstLastPara="1" wrap="square" lIns="91425" tIns="91425" rIns="91425" bIns="0" anchor="b" anchorCtr="0">
            <a:noAutofit/>
          </a:bodyPr>
          <a:lstStyle/>
          <a:p>
            <a:pPr marL="0" lvl="0" indent="0" algn="ctr" rtl="0">
              <a:lnSpc>
                <a:spcPct val="115000"/>
              </a:lnSpc>
              <a:spcBef>
                <a:spcPts val="0"/>
              </a:spcBef>
              <a:spcAft>
                <a:spcPts val="0"/>
              </a:spcAft>
              <a:buNone/>
            </a:pPr>
            <a:r>
              <a:rPr lang="en-GB" sz="600" dirty="0">
                <a:solidFill>
                  <a:schemeClr val="dk1"/>
                </a:solidFill>
                <a:latin typeface="Epilogue"/>
                <a:ea typeface="Epilogue"/>
                <a:cs typeface="Epilogue"/>
                <a:sym typeface="Epilogue"/>
              </a:rPr>
              <a:t>https://thegradient.pub/nlp-imagenet/</a:t>
            </a:r>
            <a:endParaRPr sz="600" dirty="0">
              <a:solidFill>
                <a:schemeClr val="dk1"/>
              </a:solidFill>
              <a:latin typeface="Epilogue"/>
              <a:ea typeface="Epilogue"/>
              <a:cs typeface="Epilogue"/>
              <a:sym typeface="Epilogue"/>
            </a:endParaRPr>
          </a:p>
        </p:txBody>
      </p:sp>
    </p:spTree>
    <p:extLst>
      <p:ext uri="{BB962C8B-B14F-4D97-AF65-F5344CB8AC3E}">
        <p14:creationId xmlns:p14="http://schemas.microsoft.com/office/powerpoint/2010/main" val="792538907"/>
      </p:ext>
    </p:extLst>
  </p:cSld>
  <p:clrMapOvr>
    <a:masterClrMapping/>
  </p:clrMapOvr>
</p:sld>
</file>

<file path=ppt/theme/theme1.xml><?xml version="1.0" encoding="utf-8"?>
<a:theme xmlns:a="http://schemas.openxmlformats.org/drawingml/2006/main" name="Formal Research Work for High School by Slidesgo">
  <a:themeElements>
    <a:clrScheme name="Simple Light">
      <a:dk1>
        <a:srgbClr val="434343"/>
      </a:dk1>
      <a:lt1>
        <a:srgbClr val="F3F3F3"/>
      </a:lt1>
      <a:dk2>
        <a:srgbClr val="999999"/>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2693</TotalTime>
  <Words>2231</Words>
  <Application>Microsoft Office PowerPoint</Application>
  <PresentationFormat>On-screen Show (16:9)</PresentationFormat>
  <Paragraphs>416</Paragraphs>
  <Slides>42</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Epilogue</vt:lpstr>
      <vt:lpstr>Arial</vt:lpstr>
      <vt:lpstr>Atkinson Hyperlegible</vt:lpstr>
      <vt:lpstr>Formal Research Work for High School by Slidesgo</vt:lpstr>
      <vt:lpstr>Continual Learning on Edge  Using TensorFlow-Lite</vt:lpstr>
      <vt:lpstr>Introduction – Continual Learning</vt:lpstr>
      <vt:lpstr>Introduction – CL on Edge</vt:lpstr>
      <vt:lpstr>Introduction – Thesis Goals</vt:lpstr>
      <vt:lpstr>Table of Contents</vt:lpstr>
      <vt:lpstr>Background</vt:lpstr>
      <vt:lpstr>TensorFlow &amp; TensorFlow-Lite</vt:lpstr>
      <vt:lpstr>MobileNetV2</vt:lpstr>
      <vt:lpstr>MobileNetV2 - ImageNet</vt:lpstr>
      <vt:lpstr>CORe50</vt:lpstr>
      <vt:lpstr>Continual Learning Strategies</vt:lpstr>
      <vt:lpstr>Model deployed on Edge</vt:lpstr>
      <vt:lpstr>Previous Work</vt:lpstr>
      <vt:lpstr>Previous Work</vt:lpstr>
      <vt:lpstr>Previous Work</vt:lpstr>
      <vt:lpstr>Dual Objectives</vt:lpstr>
      <vt:lpstr>Application Implementation</vt:lpstr>
      <vt:lpstr>Old and Updated TF-Lite App</vt:lpstr>
      <vt:lpstr>Old and Updated TF-Lite App</vt:lpstr>
      <vt:lpstr>CL on Updated TF-Lite App</vt:lpstr>
      <vt:lpstr>Expanding TF-Lite App to enable CL</vt:lpstr>
      <vt:lpstr>Scenarios on CL TF-Lite App</vt:lpstr>
      <vt:lpstr>Scenarios on CL TF-Lite App</vt:lpstr>
      <vt:lpstr>Scenarios on CL TF-Lite App</vt:lpstr>
      <vt:lpstr>Scenarios on CL TF-Lite App</vt:lpstr>
      <vt:lpstr>Experiments</vt:lpstr>
      <vt:lpstr>Experiments – Methodology 1</vt:lpstr>
      <vt:lpstr>Experiments – Methodology 2</vt:lpstr>
      <vt:lpstr>Experiments – Results 1</vt:lpstr>
      <vt:lpstr>Experiments – Results 2</vt:lpstr>
      <vt:lpstr>Experiments – Results 3</vt:lpstr>
      <vt:lpstr>Experiments – Results 3 Cont.</vt:lpstr>
      <vt:lpstr>Experiments – Results 3 Cont.</vt:lpstr>
      <vt:lpstr>Experiments – Results 4</vt:lpstr>
      <vt:lpstr>Comparison with Previous Work</vt:lpstr>
      <vt:lpstr>Comparison with Previous Work</vt:lpstr>
      <vt:lpstr>Conclusion</vt:lpstr>
      <vt:lpstr>Conclusion – Two Objectives</vt:lpstr>
      <vt:lpstr>Future Work</vt:lpstr>
      <vt:lpstr>Future Work - Application</vt:lpstr>
      <vt:lpstr>Future Work - Experiments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Accelerating Quality-Diversity Algorithms Using K-Means Clustering</dc:title>
  <cp:lastModifiedBy>Nikolas Stavrou</cp:lastModifiedBy>
  <cp:revision>258</cp:revision>
  <dcterms:modified xsi:type="dcterms:W3CDTF">2023-05-28T18:58:42Z</dcterms:modified>
</cp:coreProperties>
</file>